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71" r:id="rId2"/>
    <p:sldMasterId id="2147483873" r:id="rId3"/>
  </p:sldMasterIdLst>
  <p:handoutMasterIdLst>
    <p:handoutMasterId r:id="rId21"/>
  </p:handoutMasterIdLst>
  <p:sldIdLst>
    <p:sldId id="256" r:id="rId4"/>
    <p:sldId id="316" r:id="rId5"/>
    <p:sldId id="260" r:id="rId6"/>
    <p:sldId id="265" r:id="rId7"/>
    <p:sldId id="304" r:id="rId8"/>
    <p:sldId id="284" r:id="rId9"/>
    <p:sldId id="315" r:id="rId10"/>
    <p:sldId id="314" r:id="rId11"/>
    <p:sldId id="279" r:id="rId12"/>
    <p:sldId id="321" r:id="rId13"/>
    <p:sldId id="324" r:id="rId14"/>
    <p:sldId id="317" r:id="rId15"/>
    <p:sldId id="319" r:id="rId16"/>
    <p:sldId id="322" r:id="rId17"/>
    <p:sldId id="326" r:id="rId18"/>
    <p:sldId id="327" r:id="rId19"/>
    <p:sldId id="323" r:id="rId20"/>
  </p:sldIdLst>
  <p:sldSz cx="9144000" cy="6858000" type="screen4x3"/>
  <p:notesSz cx="685800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080"/>
    <a:srgbClr val="0099CC"/>
    <a:srgbClr val="66FF6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40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1199F3-9D1C-4B91-AFCC-E08442661461}" type="doc">
      <dgm:prSet loTypeId="urn:microsoft.com/office/officeart/2005/8/layout/hList6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9F5F20F2-6193-4558-A6E6-909F395DEEDF}">
      <dgm:prSet phldrT="[Текст]" custT="1"/>
      <dgm:spPr/>
      <dgm:t>
        <a:bodyPr/>
        <a:lstStyle/>
        <a:p>
          <a:r>
            <a:rPr lang="ru-RU" sz="2800" u="none" dirty="0"/>
            <a:t>Распространено более 150 буклетов, памяток и листовок на темы:</a:t>
          </a:r>
        </a:p>
      </dgm:t>
    </dgm:pt>
    <dgm:pt modelId="{5154B4BD-A5C1-46BE-9173-9E812161F966}" type="parTrans" cxnId="{CDC0DB23-7BDC-4D7A-A749-F6981FCE7D56}">
      <dgm:prSet/>
      <dgm:spPr/>
      <dgm:t>
        <a:bodyPr/>
        <a:lstStyle/>
        <a:p>
          <a:endParaRPr lang="ru-RU"/>
        </a:p>
      </dgm:t>
    </dgm:pt>
    <dgm:pt modelId="{B4503E40-96AE-47F5-BE2E-FF8FE2BC7E63}" type="sibTrans" cxnId="{CDC0DB23-7BDC-4D7A-A749-F6981FCE7D56}">
      <dgm:prSet/>
      <dgm:spPr/>
      <dgm:t>
        <a:bodyPr/>
        <a:lstStyle/>
        <a:p>
          <a:endParaRPr lang="ru-RU"/>
        </a:p>
      </dgm:t>
    </dgm:pt>
    <dgm:pt modelId="{1E081FE3-EE92-4954-8556-CFFBD89E854C}">
      <dgm:prSet phldrT="[Текст]" custT="1"/>
      <dgm:spPr/>
      <dgm:t>
        <a:bodyPr/>
        <a:lstStyle/>
        <a:p>
          <a:pPr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dirty="0"/>
        </a:p>
      </dgm:t>
    </dgm:pt>
    <dgm:pt modelId="{DE0E3B6B-677C-4C0D-B706-770D839D2047}" type="parTrans" cxnId="{DC0C9BB9-DF00-4FCC-A66E-F0F269B63847}">
      <dgm:prSet/>
      <dgm:spPr/>
      <dgm:t>
        <a:bodyPr/>
        <a:lstStyle/>
        <a:p>
          <a:endParaRPr lang="ru-RU"/>
        </a:p>
      </dgm:t>
    </dgm:pt>
    <dgm:pt modelId="{AEC103A8-6E34-486B-917B-B7D640BF54D6}" type="sibTrans" cxnId="{DC0C9BB9-DF00-4FCC-A66E-F0F269B63847}">
      <dgm:prSet/>
      <dgm:spPr/>
      <dgm:t>
        <a:bodyPr/>
        <a:lstStyle/>
        <a:p>
          <a:endParaRPr lang="ru-RU"/>
        </a:p>
      </dgm:t>
    </dgm:pt>
    <dgm:pt modelId="{E8EF4CA1-E039-436F-872E-50627DE16023}" type="pres">
      <dgm:prSet presAssocID="{8D1199F3-9D1C-4B91-AFCC-E0844266146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3856EE-1B7F-47F4-B2D8-A5C95731BDB5}" type="pres">
      <dgm:prSet presAssocID="{9F5F20F2-6193-4558-A6E6-909F395DEEDF}" presName="node" presStyleLbl="node1" presStyleIdx="0" presStyleCnt="2" custScaleX="112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4ED90-C541-4D4A-BB5E-D625A8BE6E19}" type="pres">
      <dgm:prSet presAssocID="{B4503E40-96AE-47F5-BE2E-FF8FE2BC7E63}" presName="sibTrans" presStyleCnt="0"/>
      <dgm:spPr/>
    </dgm:pt>
    <dgm:pt modelId="{9A0C2783-1D94-4F0F-BC04-AEE8919D4566}" type="pres">
      <dgm:prSet presAssocID="{1E081FE3-EE92-4954-8556-CFFBD89E854C}" presName="node" presStyleLbl="node1" presStyleIdx="1" presStyleCnt="2" custAng="10800000" custLinFactNeighborX="-17017" custLinFactNeighborY="-3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BFA407-7523-488B-9B41-1B1344E75BF0}" type="presOf" srcId="{1E081FE3-EE92-4954-8556-CFFBD89E854C}" destId="{9A0C2783-1D94-4F0F-BC04-AEE8919D4566}" srcOrd="0" destOrd="0" presId="urn:microsoft.com/office/officeart/2005/8/layout/hList6"/>
    <dgm:cxn modelId="{CDC0DB23-7BDC-4D7A-A749-F6981FCE7D56}" srcId="{8D1199F3-9D1C-4B91-AFCC-E08442661461}" destId="{9F5F20F2-6193-4558-A6E6-909F395DEEDF}" srcOrd="0" destOrd="0" parTransId="{5154B4BD-A5C1-46BE-9173-9E812161F966}" sibTransId="{B4503E40-96AE-47F5-BE2E-FF8FE2BC7E63}"/>
    <dgm:cxn modelId="{A661835B-7717-4B5A-BF42-270065D2016F}" type="presOf" srcId="{9F5F20F2-6193-4558-A6E6-909F395DEEDF}" destId="{073856EE-1B7F-47F4-B2D8-A5C95731BDB5}" srcOrd="0" destOrd="0" presId="urn:microsoft.com/office/officeart/2005/8/layout/hList6"/>
    <dgm:cxn modelId="{E278A8D3-9550-4DA3-B825-EB610DABFA74}" type="presOf" srcId="{8D1199F3-9D1C-4B91-AFCC-E08442661461}" destId="{E8EF4CA1-E039-436F-872E-50627DE16023}" srcOrd="0" destOrd="0" presId="urn:microsoft.com/office/officeart/2005/8/layout/hList6"/>
    <dgm:cxn modelId="{DC0C9BB9-DF00-4FCC-A66E-F0F269B63847}" srcId="{8D1199F3-9D1C-4B91-AFCC-E08442661461}" destId="{1E081FE3-EE92-4954-8556-CFFBD89E854C}" srcOrd="1" destOrd="0" parTransId="{DE0E3B6B-677C-4C0D-B706-770D839D2047}" sibTransId="{AEC103A8-6E34-486B-917B-B7D640BF54D6}"/>
    <dgm:cxn modelId="{C58D41EF-AB40-4470-BE43-D81546ED16B2}" type="presParOf" srcId="{E8EF4CA1-E039-436F-872E-50627DE16023}" destId="{073856EE-1B7F-47F4-B2D8-A5C95731BDB5}" srcOrd="0" destOrd="0" presId="urn:microsoft.com/office/officeart/2005/8/layout/hList6"/>
    <dgm:cxn modelId="{1DF92DE0-6922-4A6C-B252-D36E3DF7BDC4}" type="presParOf" srcId="{E8EF4CA1-E039-436F-872E-50627DE16023}" destId="{96F4ED90-C541-4D4A-BB5E-D625A8BE6E19}" srcOrd="1" destOrd="0" presId="urn:microsoft.com/office/officeart/2005/8/layout/hList6"/>
    <dgm:cxn modelId="{C97BDFB4-F0B9-4885-8DA3-213244202FA9}" type="presParOf" srcId="{E8EF4CA1-E039-436F-872E-50627DE16023}" destId="{9A0C2783-1D94-4F0F-BC04-AEE8919D4566}" srcOrd="2" destOrd="0" presId="urn:microsoft.com/office/officeart/2005/8/layout/hList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856EE-1B7F-47F4-B2D8-A5C95731BDB5}">
      <dsp:nvSpPr>
        <dsp:cNvPr id="0" name=""/>
        <dsp:cNvSpPr/>
      </dsp:nvSpPr>
      <dsp:spPr>
        <a:xfrm rot="16200000">
          <a:off x="-120931" y="122042"/>
          <a:ext cx="4586322" cy="4342236"/>
        </a:xfrm>
        <a:prstGeom prst="flowChartManualOperation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u="none" kern="1200" dirty="0"/>
            <a:t>Распространено более 150 буклетов, памяток и листовок на темы:</a:t>
          </a:r>
        </a:p>
      </dsp:txBody>
      <dsp:txXfrm rot="5400000">
        <a:off x="1112" y="917263"/>
        <a:ext cx="4342236" cy="2751794"/>
      </dsp:txXfrm>
    </dsp:sp>
    <dsp:sp modelId="{9A0C2783-1D94-4F0F-BC04-AEE8919D4566}">
      <dsp:nvSpPr>
        <dsp:cNvPr id="0" name=""/>
        <dsp:cNvSpPr/>
      </dsp:nvSpPr>
      <dsp:spPr>
        <a:xfrm rot="5400000">
          <a:off x="4221815" y="361921"/>
          <a:ext cx="4586322" cy="3862478"/>
        </a:xfrm>
        <a:prstGeom prst="flowChartManualOperation">
          <a:avLst/>
        </a:prstGeom>
        <a:gradFill rotWithShape="0">
          <a:gsLst>
            <a:gs pos="0">
              <a:schemeClr val="accent2">
                <a:shade val="50000"/>
                <a:hueOff val="434791"/>
                <a:satOff val="-16829"/>
                <a:lumOff val="48298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434791"/>
                <a:satOff val="-16829"/>
                <a:lumOff val="48298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434791"/>
                <a:satOff val="-16829"/>
                <a:lumOff val="4829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4583737" y="917263"/>
        <a:ext cx="3862478" cy="2751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F1E76F3-EF03-4168-A412-2AAE8F48FF68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FDBE2E0-421A-4009-BC94-AD8D53A0C8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365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-6350" y="4724400"/>
            <a:ext cx="9144000" cy="2133600"/>
            <a:chOff x="0" y="2976"/>
            <a:chExt cx="5760" cy="1344"/>
          </a:xfrm>
        </p:grpSpPr>
        <p:sp>
          <p:nvSpPr>
            <p:cNvPr id="5" name="Rectangle 19"/>
            <p:cNvSpPr>
              <a:spLocks noChangeArrowheads="1"/>
            </p:cNvSpPr>
            <p:nvPr/>
          </p:nvSpPr>
          <p:spPr bwMode="ltGray">
            <a:xfrm>
              <a:off x="53" y="2976"/>
              <a:ext cx="5666" cy="13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" name="Rectangle 20"/>
            <p:cNvSpPr>
              <a:spLocks noChangeArrowheads="1"/>
            </p:cNvSpPr>
            <p:nvPr/>
          </p:nvSpPr>
          <p:spPr bwMode="ltGray">
            <a:xfrm>
              <a:off x="0" y="2976"/>
              <a:ext cx="5760" cy="227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7" name="Rectangle 21"/>
          <p:cNvSpPr>
            <a:spLocks noChangeArrowheads="1"/>
          </p:cNvSpPr>
          <p:nvPr/>
        </p:nvSpPr>
        <p:spPr bwMode="ltGray">
          <a:xfrm>
            <a:off x="-6350" y="0"/>
            <a:ext cx="9144000" cy="2205038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2260600"/>
            <a:ext cx="8982075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-6350" y="0"/>
            <a:ext cx="9155113" cy="6859588"/>
            <a:chOff x="0" y="0"/>
            <a:chExt cx="5764" cy="4321"/>
          </a:xfrm>
        </p:grpSpPr>
        <p:sp>
          <p:nvSpPr>
            <p:cNvPr id="10" name="AutoShape 24"/>
            <p:cNvSpPr>
              <a:spLocks noChangeArrowheads="1"/>
            </p:cNvSpPr>
            <p:nvPr/>
          </p:nvSpPr>
          <p:spPr bwMode="white">
            <a:xfrm>
              <a:off x="27" y="24"/>
              <a:ext cx="5712" cy="4274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1" name="Freeform 25"/>
            <p:cNvSpPr>
              <a:spLocks/>
            </p:cNvSpPr>
            <p:nvPr/>
          </p:nvSpPr>
          <p:spPr bwMode="white">
            <a:xfrm>
              <a:off x="0" y="0"/>
              <a:ext cx="288" cy="282"/>
            </a:xfrm>
            <a:custGeom>
              <a:avLst/>
              <a:gdLst/>
              <a:ahLst/>
              <a:cxnLst>
                <a:cxn ang="0">
                  <a:pos x="2" y="282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2">
                  <a:moveTo>
                    <a:pt x="2" y="282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2" name="Freeform 26"/>
            <p:cNvSpPr>
              <a:spLocks/>
            </p:cNvSpPr>
            <p:nvPr/>
          </p:nvSpPr>
          <p:spPr bwMode="white">
            <a:xfrm>
              <a:off x="5" y="3985"/>
              <a:ext cx="244" cy="336"/>
            </a:xfrm>
            <a:custGeom>
              <a:avLst/>
              <a:gdLst/>
              <a:ahLst/>
              <a:cxnLst>
                <a:cxn ang="0">
                  <a:pos x="243" y="335"/>
                </a:cxn>
                <a:cxn ang="0">
                  <a:pos x="122" y="239"/>
                </a:cxn>
                <a:cxn ang="0">
                  <a:pos x="30" y="144"/>
                </a:cxn>
                <a:cxn ang="0">
                  <a:pos x="0" y="0"/>
                </a:cxn>
                <a:cxn ang="0">
                  <a:pos x="1" y="336"/>
                </a:cxn>
              </a:cxnLst>
              <a:rect l="0" t="0" r="r" b="b"/>
              <a:pathLst>
                <a:path w="243" h="336">
                  <a:moveTo>
                    <a:pt x="243" y="335"/>
                  </a:moveTo>
                  <a:lnTo>
                    <a:pt x="122" y="239"/>
                  </a:lnTo>
                  <a:lnTo>
                    <a:pt x="30" y="144"/>
                  </a:lnTo>
                  <a:lnTo>
                    <a:pt x="0" y="0"/>
                  </a:lnTo>
                  <a:lnTo>
                    <a:pt x="1" y="336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white">
            <a:xfrm>
              <a:off x="5511" y="4029"/>
              <a:ext cx="253" cy="290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164" y="144"/>
                </a:cxn>
                <a:cxn ang="0">
                  <a:pos x="98" y="253"/>
                </a:cxn>
                <a:cxn ang="0">
                  <a:pos x="0" y="290"/>
                </a:cxn>
                <a:cxn ang="0">
                  <a:pos x="232" y="287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white">
            <a:xfrm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82"/>
                </a:cxn>
                <a:cxn ang="0">
                  <a:pos x="252" y="165"/>
                </a:cxn>
                <a:cxn ang="0">
                  <a:pos x="288" y="288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0" y="0"/>
                  </a:moveTo>
                  <a:lnTo>
                    <a:pt x="144" y="82"/>
                  </a:lnTo>
                  <a:lnTo>
                    <a:pt x="252" y="165"/>
                  </a:lnTo>
                  <a:lnTo>
                    <a:pt x="288" y="288"/>
                  </a:lnTo>
                  <a:lnTo>
                    <a:pt x="288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404938"/>
            <a:ext cx="7239000" cy="762000"/>
          </a:xfrm>
        </p:spPr>
        <p:txBody>
          <a:bodyPr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90600" y="5334000"/>
            <a:ext cx="7086600" cy="609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DE000-31FC-4A0B-A24A-73826F106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8FBC7-43D6-4DF5-AE82-AC194E06E7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43025"/>
            <a:ext cx="4038600" cy="4948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43025"/>
            <a:ext cx="4038600" cy="4948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7F3B2-E07C-46F9-B10D-48BC195B77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117EA-F12D-4E95-ACBB-67308792C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B92E0-E4F0-40D2-A7B2-E42F964B1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7228B-DA38-4A52-9DF6-4399D67E95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4E8B1-C282-48DA-AE81-A326D61D0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6FDE7-7B53-4251-92BD-26FB5FB73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0CF11-93B8-4B91-AFB3-5193D4570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626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626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52CE7-2CB5-4DF8-A5F9-EA7798C2A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9001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343025"/>
            <a:ext cx="8229600" cy="4948238"/>
          </a:xfrm>
        </p:spPr>
        <p:txBody>
          <a:bodyPr/>
          <a:lstStyle/>
          <a:p>
            <a:pPr lvl="0"/>
            <a:r>
              <a:rPr lang="ru-RU" noProof="0"/>
              <a:t>Вставка таблицы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A69E5-A66D-4D02-979E-CD712A2C7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90011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343025"/>
            <a:ext cx="4038600" cy="49482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43025"/>
            <a:ext cx="4038600" cy="49482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E610E-0B14-4E9E-B6CF-6B88D290C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3243D-D1FD-4D72-8657-91859BEA4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E1379-65CD-45F0-B17A-364F9A7A3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2.v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3.v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20638" y="22225"/>
          <a:ext cx="9101137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Image" r:id="rId16" imgW="6653968" imgH="1180952" progId="">
                  <p:embed/>
                </p:oleObj>
              </mc:Choice>
              <mc:Fallback>
                <p:oleObj name="Image" r:id="rId16" imgW="6653968" imgH="1180952" progId="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8" y="22225"/>
                        <a:ext cx="9101137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492B4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18418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DDDDD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invGray">
          <a:xfrm>
            <a:off x="0" y="6453188"/>
            <a:ext cx="9109075" cy="404812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3025"/>
            <a:ext cx="8229600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15200" y="6461125"/>
            <a:ext cx="1676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472238"/>
            <a:ext cx="6096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E5608694-7CB9-49A3-A693-8AD63D0852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228600"/>
            <a:ext cx="81534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grpSp>
        <p:nvGrpSpPr>
          <p:cNvPr id="1033" name="Group 17"/>
          <p:cNvGrpSpPr>
            <a:grpSpLocks/>
          </p:cNvGrpSpPr>
          <p:nvPr/>
        </p:nvGrpSpPr>
        <p:grpSpPr bwMode="auto">
          <a:xfrm>
            <a:off x="-11113" y="0"/>
            <a:ext cx="9159876" cy="6859588"/>
            <a:chOff x="0" y="0"/>
            <a:chExt cx="5764" cy="4321"/>
          </a:xfrm>
        </p:grpSpPr>
        <p:sp>
          <p:nvSpPr>
            <p:cNvPr id="1042" name="AutoShape 18"/>
            <p:cNvSpPr>
              <a:spLocks noChangeArrowheads="1"/>
            </p:cNvSpPr>
            <p:nvPr/>
          </p:nvSpPr>
          <p:spPr bwMode="white">
            <a:xfrm>
              <a:off x="27" y="24"/>
              <a:ext cx="5712" cy="4274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white">
            <a:xfrm>
              <a:off x="0" y="0"/>
              <a:ext cx="288" cy="282"/>
            </a:xfrm>
            <a:custGeom>
              <a:avLst/>
              <a:gdLst/>
              <a:ahLst/>
              <a:cxnLst>
                <a:cxn ang="0">
                  <a:pos x="2" y="282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2">
                  <a:moveTo>
                    <a:pt x="2" y="282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white">
            <a:xfrm>
              <a:off x="5" y="3985"/>
              <a:ext cx="244" cy="336"/>
            </a:xfrm>
            <a:custGeom>
              <a:avLst/>
              <a:gdLst/>
              <a:ahLst/>
              <a:cxnLst>
                <a:cxn ang="0">
                  <a:pos x="243" y="335"/>
                </a:cxn>
                <a:cxn ang="0">
                  <a:pos x="122" y="239"/>
                </a:cxn>
                <a:cxn ang="0">
                  <a:pos x="30" y="144"/>
                </a:cxn>
                <a:cxn ang="0">
                  <a:pos x="0" y="0"/>
                </a:cxn>
                <a:cxn ang="0">
                  <a:pos x="1" y="336"/>
                </a:cxn>
              </a:cxnLst>
              <a:rect l="0" t="0" r="r" b="b"/>
              <a:pathLst>
                <a:path w="243" h="336">
                  <a:moveTo>
                    <a:pt x="243" y="335"/>
                  </a:moveTo>
                  <a:lnTo>
                    <a:pt x="122" y="239"/>
                  </a:lnTo>
                  <a:lnTo>
                    <a:pt x="30" y="144"/>
                  </a:lnTo>
                  <a:lnTo>
                    <a:pt x="0" y="0"/>
                  </a:lnTo>
                  <a:lnTo>
                    <a:pt x="1" y="336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white">
            <a:xfrm>
              <a:off x="5511" y="4029"/>
              <a:ext cx="253" cy="290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164" y="144"/>
                </a:cxn>
                <a:cxn ang="0">
                  <a:pos x="98" y="253"/>
                </a:cxn>
                <a:cxn ang="0">
                  <a:pos x="0" y="290"/>
                </a:cxn>
                <a:cxn ang="0">
                  <a:pos x="232" y="287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white">
            <a:xfrm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82"/>
                </a:cxn>
                <a:cxn ang="0">
                  <a:pos x="252" y="165"/>
                </a:cxn>
                <a:cxn ang="0">
                  <a:pos x="288" y="288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0" y="0"/>
                  </a:moveTo>
                  <a:lnTo>
                    <a:pt x="144" y="82"/>
                  </a:lnTo>
                  <a:lnTo>
                    <a:pt x="252" y="165"/>
                  </a:lnTo>
                  <a:lnTo>
                    <a:pt x="288" y="288"/>
                  </a:lnTo>
                  <a:lnTo>
                    <a:pt x="288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15"/>
          <p:cNvGraphicFramePr>
            <a:graphicFrameLocks noChangeAspect="1"/>
          </p:cNvGraphicFramePr>
          <p:nvPr/>
        </p:nvGraphicFramePr>
        <p:xfrm>
          <a:off x="20638" y="22225"/>
          <a:ext cx="9101137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Image" r:id="rId4" imgW="6653968" imgH="1180952" progId="">
                  <p:embed/>
                </p:oleObj>
              </mc:Choice>
              <mc:Fallback>
                <p:oleObj name="Image" r:id="rId4" imgW="6653968" imgH="1180952" progId="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8" y="22225"/>
                        <a:ext cx="9101137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492B4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18418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DDDDD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invGray">
          <a:xfrm>
            <a:off x="0" y="6453188"/>
            <a:ext cx="9109075" cy="404812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3025"/>
            <a:ext cx="8229600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15200" y="6461125"/>
            <a:ext cx="1676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472238"/>
            <a:ext cx="6096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AC6F84FA-31A7-4899-9D0E-0C211AE45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17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228600"/>
            <a:ext cx="81534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grpSp>
        <p:nvGrpSpPr>
          <p:cNvPr id="7177" name="Group 17"/>
          <p:cNvGrpSpPr>
            <a:grpSpLocks/>
          </p:cNvGrpSpPr>
          <p:nvPr/>
        </p:nvGrpSpPr>
        <p:grpSpPr bwMode="auto">
          <a:xfrm>
            <a:off x="-11113" y="0"/>
            <a:ext cx="9159876" cy="6859588"/>
            <a:chOff x="0" y="0"/>
            <a:chExt cx="5764" cy="4321"/>
          </a:xfrm>
        </p:grpSpPr>
        <p:sp>
          <p:nvSpPr>
            <p:cNvPr id="1042" name="AutoShape 18"/>
            <p:cNvSpPr>
              <a:spLocks noChangeArrowheads="1"/>
            </p:cNvSpPr>
            <p:nvPr/>
          </p:nvSpPr>
          <p:spPr bwMode="white">
            <a:xfrm>
              <a:off x="27" y="24"/>
              <a:ext cx="5712" cy="4274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white">
            <a:xfrm>
              <a:off x="0" y="0"/>
              <a:ext cx="288" cy="282"/>
            </a:xfrm>
            <a:custGeom>
              <a:avLst/>
              <a:gdLst/>
              <a:ahLst/>
              <a:cxnLst>
                <a:cxn ang="0">
                  <a:pos x="2" y="282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2">
                  <a:moveTo>
                    <a:pt x="2" y="282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white">
            <a:xfrm>
              <a:off x="5" y="3985"/>
              <a:ext cx="244" cy="336"/>
            </a:xfrm>
            <a:custGeom>
              <a:avLst/>
              <a:gdLst/>
              <a:ahLst/>
              <a:cxnLst>
                <a:cxn ang="0">
                  <a:pos x="243" y="335"/>
                </a:cxn>
                <a:cxn ang="0">
                  <a:pos x="122" y="239"/>
                </a:cxn>
                <a:cxn ang="0">
                  <a:pos x="30" y="144"/>
                </a:cxn>
                <a:cxn ang="0">
                  <a:pos x="0" y="0"/>
                </a:cxn>
                <a:cxn ang="0">
                  <a:pos x="1" y="336"/>
                </a:cxn>
              </a:cxnLst>
              <a:rect l="0" t="0" r="r" b="b"/>
              <a:pathLst>
                <a:path w="243" h="336">
                  <a:moveTo>
                    <a:pt x="243" y="335"/>
                  </a:moveTo>
                  <a:lnTo>
                    <a:pt x="122" y="239"/>
                  </a:lnTo>
                  <a:lnTo>
                    <a:pt x="30" y="144"/>
                  </a:lnTo>
                  <a:lnTo>
                    <a:pt x="0" y="0"/>
                  </a:lnTo>
                  <a:lnTo>
                    <a:pt x="1" y="336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white">
            <a:xfrm>
              <a:off x="5511" y="4029"/>
              <a:ext cx="253" cy="290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164" y="144"/>
                </a:cxn>
                <a:cxn ang="0">
                  <a:pos x="98" y="253"/>
                </a:cxn>
                <a:cxn ang="0">
                  <a:pos x="0" y="290"/>
                </a:cxn>
                <a:cxn ang="0">
                  <a:pos x="232" y="287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white">
            <a:xfrm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82"/>
                </a:cxn>
                <a:cxn ang="0">
                  <a:pos x="252" y="165"/>
                </a:cxn>
                <a:cxn ang="0">
                  <a:pos x="288" y="288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0" y="0"/>
                  </a:moveTo>
                  <a:lnTo>
                    <a:pt x="144" y="82"/>
                  </a:lnTo>
                  <a:lnTo>
                    <a:pt x="252" y="165"/>
                  </a:lnTo>
                  <a:lnTo>
                    <a:pt x="288" y="288"/>
                  </a:lnTo>
                  <a:lnTo>
                    <a:pt x="288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15"/>
          <p:cNvGraphicFramePr>
            <a:graphicFrameLocks noChangeAspect="1"/>
          </p:cNvGraphicFramePr>
          <p:nvPr/>
        </p:nvGraphicFramePr>
        <p:xfrm>
          <a:off x="20638" y="22225"/>
          <a:ext cx="9101137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Image" r:id="rId4" imgW="6653968" imgH="1180952" progId="">
                  <p:embed/>
                </p:oleObj>
              </mc:Choice>
              <mc:Fallback>
                <p:oleObj name="Image" r:id="rId4" imgW="6653968" imgH="1180952" progId="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8" y="22225"/>
                        <a:ext cx="9101137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492B4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18418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DDDDD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Rectangle 16"/>
          <p:cNvSpPr>
            <a:spLocks noChangeArrowheads="1"/>
          </p:cNvSpPr>
          <p:nvPr/>
        </p:nvSpPr>
        <p:spPr bwMode="invGray">
          <a:xfrm>
            <a:off x="0" y="6453188"/>
            <a:ext cx="9109075" cy="404812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3025"/>
            <a:ext cx="8229600" cy="49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15200" y="6461125"/>
            <a:ext cx="1676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472238"/>
            <a:ext cx="6096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14A247CB-7116-44ED-9F64-508CCBF691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200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228600"/>
            <a:ext cx="81534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grpSp>
        <p:nvGrpSpPr>
          <p:cNvPr id="8201" name="Group 17"/>
          <p:cNvGrpSpPr>
            <a:grpSpLocks/>
          </p:cNvGrpSpPr>
          <p:nvPr/>
        </p:nvGrpSpPr>
        <p:grpSpPr bwMode="auto">
          <a:xfrm>
            <a:off x="-11113" y="0"/>
            <a:ext cx="9159876" cy="6859588"/>
            <a:chOff x="0" y="0"/>
            <a:chExt cx="5764" cy="4321"/>
          </a:xfrm>
        </p:grpSpPr>
        <p:sp>
          <p:nvSpPr>
            <p:cNvPr id="1042" name="AutoShape 18"/>
            <p:cNvSpPr>
              <a:spLocks noChangeArrowheads="1"/>
            </p:cNvSpPr>
            <p:nvPr/>
          </p:nvSpPr>
          <p:spPr bwMode="white">
            <a:xfrm>
              <a:off x="27" y="24"/>
              <a:ext cx="5712" cy="4274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white">
            <a:xfrm>
              <a:off x="0" y="0"/>
              <a:ext cx="288" cy="282"/>
            </a:xfrm>
            <a:custGeom>
              <a:avLst/>
              <a:gdLst/>
              <a:ahLst/>
              <a:cxnLst>
                <a:cxn ang="0">
                  <a:pos x="2" y="282"/>
                </a:cxn>
                <a:cxn ang="0">
                  <a:pos x="82" y="144"/>
                </a:cxn>
                <a:cxn ang="0">
                  <a:pos x="165" y="36"/>
                </a:cxn>
                <a:cxn ang="0">
                  <a:pos x="288" y="0"/>
                </a:cxn>
                <a:cxn ang="0">
                  <a:pos x="0" y="0"/>
                </a:cxn>
              </a:cxnLst>
              <a:rect l="0" t="0" r="r" b="b"/>
              <a:pathLst>
                <a:path w="288" h="282">
                  <a:moveTo>
                    <a:pt x="2" y="282"/>
                  </a:moveTo>
                  <a:lnTo>
                    <a:pt x="82" y="144"/>
                  </a:lnTo>
                  <a:lnTo>
                    <a:pt x="165" y="36"/>
                  </a:ln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white">
            <a:xfrm>
              <a:off x="5" y="3985"/>
              <a:ext cx="244" cy="336"/>
            </a:xfrm>
            <a:custGeom>
              <a:avLst/>
              <a:gdLst/>
              <a:ahLst/>
              <a:cxnLst>
                <a:cxn ang="0">
                  <a:pos x="243" y="335"/>
                </a:cxn>
                <a:cxn ang="0">
                  <a:pos x="122" y="239"/>
                </a:cxn>
                <a:cxn ang="0">
                  <a:pos x="30" y="144"/>
                </a:cxn>
                <a:cxn ang="0">
                  <a:pos x="0" y="0"/>
                </a:cxn>
                <a:cxn ang="0">
                  <a:pos x="1" y="336"/>
                </a:cxn>
              </a:cxnLst>
              <a:rect l="0" t="0" r="r" b="b"/>
              <a:pathLst>
                <a:path w="243" h="336">
                  <a:moveTo>
                    <a:pt x="243" y="335"/>
                  </a:moveTo>
                  <a:lnTo>
                    <a:pt x="122" y="239"/>
                  </a:lnTo>
                  <a:lnTo>
                    <a:pt x="30" y="144"/>
                  </a:lnTo>
                  <a:lnTo>
                    <a:pt x="0" y="0"/>
                  </a:lnTo>
                  <a:lnTo>
                    <a:pt x="1" y="336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white">
            <a:xfrm>
              <a:off x="5511" y="4029"/>
              <a:ext cx="253" cy="290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164" y="144"/>
                </a:cxn>
                <a:cxn ang="0">
                  <a:pos x="98" y="253"/>
                </a:cxn>
                <a:cxn ang="0">
                  <a:pos x="0" y="290"/>
                </a:cxn>
                <a:cxn ang="0">
                  <a:pos x="232" y="287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white">
            <a:xfrm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82"/>
                </a:cxn>
                <a:cxn ang="0">
                  <a:pos x="252" y="165"/>
                </a:cxn>
                <a:cxn ang="0">
                  <a:pos x="288" y="288"/>
                </a:cxn>
                <a:cxn ang="0">
                  <a:pos x="288" y="0"/>
                </a:cxn>
              </a:cxnLst>
              <a:rect l="0" t="0" r="r" b="b"/>
              <a:pathLst>
                <a:path w="288" h="288">
                  <a:moveTo>
                    <a:pt x="0" y="0"/>
                  </a:moveTo>
                  <a:lnTo>
                    <a:pt x="144" y="82"/>
                  </a:lnTo>
                  <a:lnTo>
                    <a:pt x="252" y="165"/>
                  </a:lnTo>
                  <a:lnTo>
                    <a:pt x="288" y="288"/>
                  </a:lnTo>
                  <a:lnTo>
                    <a:pt x="288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uzzup.ru/30-samyih-moshhnyih-reklamnyih-kampaniy-po-borbe-s-kureniem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868863"/>
            <a:ext cx="8820150" cy="16557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Проект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«Молодежь </a:t>
            </a:r>
            <a:r>
              <a:rPr lang="ru-RU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за </a:t>
            </a:r>
            <a:r>
              <a:rPr lang="ru-RU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ЗОЖ»</a:t>
            </a:r>
            <a:endParaRPr lang="en-U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88640"/>
            <a:ext cx="7251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Департамент социальной защиты населения Владимирской области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908720"/>
            <a:ext cx="7987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chemeClr val="bg1"/>
                </a:solidFill>
              </a:rPr>
              <a:t>ГКУСО ВО «Муромский социально-реабилитационный центр</a:t>
            </a:r>
          </a:p>
          <a:p>
            <a:pPr algn="ctr"/>
            <a:r>
              <a:rPr lang="ru-RU" sz="2000" b="1" u="sng" dirty="0">
                <a:solidFill>
                  <a:schemeClr val="bg1"/>
                </a:solidFill>
              </a:rPr>
              <a:t> для несовершеннолетних</a:t>
            </a:r>
            <a:r>
              <a:rPr lang="ru-RU" b="1" u="sng" dirty="0">
                <a:solidFill>
                  <a:schemeClr val="bg1"/>
                </a:solidFill>
              </a:rPr>
              <a:t>»</a:t>
            </a:r>
            <a:endParaRPr lang="ru-RU" b="1" u="sng" dirty="0"/>
          </a:p>
        </p:txBody>
      </p:sp>
      <p:pic>
        <p:nvPicPr>
          <p:cNvPr id="5" name="Рисунок 4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19" y="2204864"/>
            <a:ext cx="340032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white">
          <a:xfrm>
            <a:off x="0" y="188640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«Молодежь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</a:t>
            </a:r>
            <a:r>
              <a:rPr lang="ru-RU" sz="2800" b="1" dirty="0">
                <a:solidFill>
                  <a:schemeClr val="tx2"/>
                </a:solidFill>
              </a:rPr>
              <a:t>»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948368" y="4437112"/>
            <a:ext cx="48926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90500" algn="just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2400" b="1" kern="0" dirty="0">
                <a:solidFill>
                  <a:srgbClr val="FF0000"/>
                </a:solidFill>
                <a:latin typeface="Times New Roman" pitchFamily="18" charset="0"/>
              </a:rPr>
              <a:t>Только в сильном теле дух сохраняет равновесие, и характер развивается во всём своём могуществе. </a:t>
            </a:r>
          </a:p>
          <a:p>
            <a:pPr marL="3543300" lvl="7" indent="-342900" algn="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defRPr/>
            </a:pPr>
            <a:r>
              <a:rPr lang="ru-RU" sz="2400" b="1" kern="0" dirty="0">
                <a:solidFill>
                  <a:srgbClr val="FF0000"/>
                </a:solidFill>
                <a:latin typeface="Times New Roman" pitchFamily="18" charset="0"/>
              </a:rPr>
              <a:t>Г. Спенсер</a:t>
            </a:r>
          </a:p>
        </p:txBody>
      </p:sp>
      <p:pic>
        <p:nvPicPr>
          <p:cNvPr id="9" name="Рисунок 8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02828"/>
            <a:ext cx="1384101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C:\Users\PANOVA\Desktop\Group_runn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512" y="1484784"/>
            <a:ext cx="4071928" cy="271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PANOVA\Desktop\400_F_235693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360496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5"/>
          <p:cNvSpPr>
            <a:spLocks noChangeArrowheads="1"/>
          </p:cNvSpPr>
          <p:nvPr/>
        </p:nvSpPr>
        <p:spPr bwMode="auto">
          <a:xfrm>
            <a:off x="500063" y="2204864"/>
            <a:ext cx="8143875" cy="4010199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 sz="1800">
              <a:latin typeface="Verdana" pitchFamily="34" charset="0"/>
            </a:endParaRPr>
          </a:p>
        </p:txBody>
      </p:sp>
      <p:sp>
        <p:nvSpPr>
          <p:cNvPr id="143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4341" name="Group 10"/>
          <p:cNvGrpSpPr>
            <a:grpSpLocks/>
          </p:cNvGrpSpPr>
          <p:nvPr/>
        </p:nvGrpSpPr>
        <p:grpSpPr bwMode="auto">
          <a:xfrm>
            <a:off x="4716016" y="1196752"/>
            <a:ext cx="4132560" cy="1080120"/>
            <a:chOff x="1997" y="1314"/>
            <a:chExt cx="1889" cy="1009"/>
          </a:xfrm>
        </p:grpSpPr>
        <p:grpSp>
          <p:nvGrpSpPr>
            <p:cNvPr id="14346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0668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0669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44314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</p:grpSp>
        <p:sp>
          <p:nvSpPr>
            <p:cNvPr id="70670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0671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0672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1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0673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14342" name="Text Box 18"/>
          <p:cNvSpPr txBox="1">
            <a:spLocks noChangeArrowheads="1"/>
          </p:cNvSpPr>
          <p:nvPr/>
        </p:nvSpPr>
        <p:spPr bwMode="auto">
          <a:xfrm>
            <a:off x="5580112" y="1196752"/>
            <a:ext cx="2448273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500" b="1" dirty="0"/>
              <a:t>Актуальность проекта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14343" name="Rectangle 3"/>
          <p:cNvSpPr>
            <a:spLocks noChangeArrowheads="1"/>
          </p:cNvSpPr>
          <p:nvPr/>
        </p:nvSpPr>
        <p:spPr bwMode="white">
          <a:xfrm>
            <a:off x="0" y="188640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«Молодежь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4415547" y="43934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683568" y="2758865"/>
            <a:ext cx="777686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Курение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алкоголь, наркомания – острые проблемы молодежной среды. Все больше подростков и молодёжи, попадает под пагубное влияние друзей, взрослых, и в целом социума тем самым разрушая себя.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На территории о. Муром и Муромского района на учете в ГБУЗ ВО «Муромский наркологический диспансер» состоят около 35 несовершеннолетних замеченных в употреблении алкоголя и наркотических веществ. А также наблюдается тенденция роста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табакокурения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среди молодежи.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1907" y="188640"/>
            <a:ext cx="1312093" cy="111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3"/>
          <p:cNvSpPr>
            <a:spLocks noChangeArrowheads="1"/>
          </p:cNvSpPr>
          <p:nvPr/>
        </p:nvSpPr>
        <p:spPr bwMode="ltGray">
          <a:xfrm>
            <a:off x="395536" y="1556792"/>
            <a:ext cx="8334375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ru-RU" sz="1800" dirty="0"/>
              <a:t>                                                                                 </a:t>
            </a:r>
          </a:p>
          <a:p>
            <a:pPr>
              <a:defRPr/>
            </a:pPr>
            <a:r>
              <a:rPr lang="ru-RU" sz="2400" dirty="0"/>
              <a:t>создание воспитательно-профилактической</a:t>
            </a:r>
          </a:p>
          <a:p>
            <a:pPr>
              <a:defRPr/>
            </a:pPr>
            <a:r>
              <a:rPr lang="ru-RU" sz="2400" dirty="0"/>
              <a:t> среды для подростков по формирование здорового</a:t>
            </a:r>
          </a:p>
          <a:p>
            <a:pPr>
              <a:defRPr/>
            </a:pPr>
            <a:r>
              <a:rPr lang="ru-RU" sz="2400" dirty="0"/>
              <a:t> образа жизни и ценностного отношения к своему</a:t>
            </a:r>
          </a:p>
          <a:p>
            <a:pPr>
              <a:defRPr/>
            </a:pPr>
            <a:r>
              <a:rPr lang="ru-RU" sz="2400" dirty="0"/>
              <a:t> здоровью и здоровью окружающих.</a:t>
            </a:r>
          </a:p>
        </p:txBody>
      </p:sp>
      <p:sp>
        <p:nvSpPr>
          <p:cNvPr id="16387" name="Rectangle 9"/>
          <p:cNvSpPr>
            <a:spLocks noChangeArrowheads="1"/>
          </p:cNvSpPr>
          <p:nvPr/>
        </p:nvSpPr>
        <p:spPr bwMode="auto">
          <a:xfrm>
            <a:off x="395536" y="2420888"/>
            <a:ext cx="6880225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306388" algn="ctr" defTabSz="698500" eaLnBrk="0" hangingPunct="0"/>
            <a:r>
              <a:rPr lang="ru-RU" sz="2800" b="1" u="sng" dirty="0">
                <a:solidFill>
                  <a:srgbClr val="0070C0"/>
                </a:solidFill>
                <a:cs typeface="Times New Roman" pitchFamily="18" charset="0"/>
              </a:rPr>
              <a:t>Цель проекта</a:t>
            </a:r>
            <a:r>
              <a:rPr lang="ru-RU" sz="2800" b="1" i="1" u="sng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cs typeface="Times New Roman" pitchFamily="18" charset="0"/>
              </a:rPr>
              <a:t>–</a:t>
            </a:r>
          </a:p>
          <a:p>
            <a:pPr indent="306388" defTabSz="698500" eaLnBrk="0" hangingPunct="0"/>
            <a:r>
              <a:rPr lang="ru-RU" sz="2400" b="1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endParaRPr lang="ru-RU" sz="1800" dirty="0">
              <a:solidFill>
                <a:srgbClr val="000000"/>
              </a:solidFill>
            </a:endParaRPr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white">
          <a:xfrm>
            <a:off x="0" y="188640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«Молодежь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pic>
        <p:nvPicPr>
          <p:cNvPr id="5" name="Рисунок 4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88640"/>
            <a:ext cx="1528117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3"/>
          <p:cNvSpPr>
            <a:spLocks noChangeArrowheads="1"/>
          </p:cNvSpPr>
          <p:nvPr/>
        </p:nvSpPr>
        <p:spPr bwMode="ltGray">
          <a:xfrm>
            <a:off x="485775" y="811932"/>
            <a:ext cx="8334375" cy="5661248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17411" name="Rectangle 9"/>
          <p:cNvSpPr>
            <a:spLocks noChangeArrowheads="1"/>
          </p:cNvSpPr>
          <p:nvPr/>
        </p:nvSpPr>
        <p:spPr bwMode="auto">
          <a:xfrm>
            <a:off x="827584" y="1235804"/>
            <a:ext cx="6372175" cy="460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06388" algn="ctr" eaLnBrk="0" hangingPunct="0"/>
            <a:r>
              <a:rPr lang="ru-RU" b="1" u="sng" dirty="0">
                <a:solidFill>
                  <a:srgbClr val="0070C0"/>
                </a:solidFill>
                <a:cs typeface="Times New Roman" pitchFamily="18" charset="0"/>
              </a:rPr>
              <a:t>Задачи:</a:t>
            </a:r>
            <a:r>
              <a:rPr lang="ru-RU" b="1" i="1" u="sng" dirty="0">
                <a:solidFill>
                  <a:srgbClr val="0070C0"/>
                </a:solidFill>
                <a:cs typeface="Times New Roman" pitchFamily="18" charset="0"/>
              </a:rPr>
              <a:t>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450" dirty="0" smtClean="0"/>
              <a:t>Освещение </a:t>
            </a:r>
            <a:r>
              <a:rPr lang="ru-RU" sz="1450" dirty="0"/>
              <a:t>проблем, связанных с потреблением ПАВ, формирование устойчивых моделей поведения, препятствующих потреблению ПАВ.</a:t>
            </a:r>
          </a:p>
          <a:p>
            <a:r>
              <a:rPr lang="ru-RU" sz="1450" dirty="0" smtClean="0"/>
              <a:t>2.Формирование </a:t>
            </a:r>
            <a:r>
              <a:rPr lang="ru-RU" sz="1450" dirty="0"/>
              <a:t>культуры здорового образа жизни, убеждения в личной ответственности за состояние здоровья.</a:t>
            </a:r>
          </a:p>
          <a:p>
            <a:r>
              <a:rPr lang="ru-RU" sz="1450" dirty="0" smtClean="0"/>
              <a:t>3.Развитие </a:t>
            </a:r>
            <a:r>
              <a:rPr lang="ru-RU" sz="1450" dirty="0"/>
              <a:t>социально-коммуникативных навыков, формирование установки на развитие личностных качеств, необходимых для успешной жизнедеятельности в современном обществе, </a:t>
            </a:r>
          </a:p>
          <a:p>
            <a:r>
              <a:rPr lang="ru-RU" sz="1450" dirty="0" smtClean="0"/>
              <a:t>4.Развитие </a:t>
            </a:r>
            <a:r>
              <a:rPr lang="ru-RU" sz="1450" dirty="0"/>
              <a:t>у подростков активной жизненной позиции, правовой ответственности на основе идеи укрепления здоровья, профилактика </a:t>
            </a:r>
            <a:r>
              <a:rPr lang="ru-RU" sz="1450" dirty="0" err="1"/>
              <a:t>девиантного</a:t>
            </a:r>
            <a:r>
              <a:rPr lang="ru-RU" sz="1450" dirty="0"/>
              <a:t> поведения.</a:t>
            </a:r>
          </a:p>
          <a:p>
            <a:r>
              <a:rPr lang="ru-RU" sz="1450" dirty="0" smtClean="0"/>
              <a:t>5.Активная </a:t>
            </a:r>
            <a:r>
              <a:rPr lang="ru-RU" sz="1450" dirty="0"/>
              <a:t>пропаганда здорового образа жизни, привлечение внимания общественности к проблемам подростков среди населения города.</a:t>
            </a:r>
          </a:p>
          <a:p>
            <a:r>
              <a:rPr lang="ru-RU" sz="1450" dirty="0" smtClean="0"/>
              <a:t>6.Повышение </a:t>
            </a:r>
            <a:r>
              <a:rPr lang="ru-RU" sz="1450" dirty="0"/>
              <a:t>двигательной активности подростков, развитие интереса к спорту, вовлечение молодежи в общественную, спортивную, творческую </a:t>
            </a:r>
            <a:r>
              <a:rPr lang="ru-RU" sz="1450" dirty="0" smtClean="0"/>
              <a:t>жизнь.</a:t>
            </a:r>
            <a:endParaRPr lang="ru-RU" sz="1450" dirty="0"/>
          </a:p>
          <a:p>
            <a:r>
              <a:rPr lang="ru-RU" sz="1450" dirty="0"/>
              <a:t>7. Информирование взрослого населения о проблеме наркомании, алкоголизма, </a:t>
            </a:r>
            <a:r>
              <a:rPr lang="ru-RU" sz="1450" dirty="0" err="1"/>
              <a:t>табакокурения</a:t>
            </a:r>
            <a:r>
              <a:rPr lang="ru-RU" sz="1450" dirty="0"/>
              <a:t> подростков </a:t>
            </a:r>
            <a:endParaRPr lang="ru-RU" sz="1450" b="1" dirty="0">
              <a:solidFill>
                <a:srgbClr val="000000"/>
              </a:solidFill>
            </a:endParaRPr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Проект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«Молодежь </a:t>
            </a:r>
            <a:r>
              <a:rPr lang="ru-RU" sz="2800" b="1" dirty="0" smtClean="0">
                <a:solidFill>
                  <a:schemeClr val="tx2"/>
                </a:solidFill>
              </a:rPr>
              <a:t>за </a:t>
            </a:r>
            <a:r>
              <a:rPr lang="ru-RU" sz="2800" b="1" dirty="0">
                <a:solidFill>
                  <a:schemeClr val="tx2"/>
                </a:solidFill>
              </a:rPr>
              <a:t>ЗОЖ»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8"/>
          <p:cNvGrpSpPr>
            <a:grpSpLocks/>
          </p:cNvGrpSpPr>
          <p:nvPr/>
        </p:nvGrpSpPr>
        <p:grpSpPr bwMode="auto">
          <a:xfrm>
            <a:off x="270061" y="2456326"/>
            <a:ext cx="2765331" cy="3997010"/>
            <a:chOff x="2208" y="1299"/>
            <a:chExt cx="1365" cy="2539"/>
          </a:xfrm>
        </p:grpSpPr>
        <p:sp>
          <p:nvSpPr>
            <p:cNvPr id="18499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500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501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502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0F7D4"/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503" name="Oval 23"/>
            <p:cNvSpPr>
              <a:spLocks noChangeArrowheads="1"/>
            </p:cNvSpPr>
            <p:nvPr/>
          </p:nvSpPr>
          <p:spPr bwMode="gray">
            <a:xfrm>
              <a:off x="2677" y="1325"/>
              <a:ext cx="405" cy="347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/>
            </a:p>
          </p:txBody>
        </p:sp>
        <p:sp>
          <p:nvSpPr>
            <p:cNvPr id="18504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18505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18506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18507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18508" name="Text Box 28"/>
            <p:cNvSpPr txBox="1">
              <a:spLocks noChangeArrowheads="1"/>
            </p:cNvSpPr>
            <p:nvPr/>
          </p:nvSpPr>
          <p:spPr bwMode="gray">
            <a:xfrm>
              <a:off x="2753" y="1355"/>
              <a:ext cx="127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ru-RU" sz="1800"/>
            </a:p>
          </p:txBody>
        </p:sp>
        <p:sp>
          <p:nvSpPr>
            <p:cNvPr id="18509" name="Text Box 29"/>
            <p:cNvSpPr txBox="1">
              <a:spLocks noChangeArrowheads="1"/>
            </p:cNvSpPr>
            <p:nvPr/>
          </p:nvSpPr>
          <p:spPr bwMode="gray">
            <a:xfrm>
              <a:off x="2256" y="1775"/>
              <a:ext cx="1296" cy="2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1800"/>
            </a:p>
          </p:txBody>
        </p:sp>
        <p:sp>
          <p:nvSpPr>
            <p:cNvPr id="18510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511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48" name="Нижний колонтитул 3"/>
          <p:cNvSpPr txBox="1">
            <a:spLocks/>
          </p:cNvSpPr>
          <p:nvPr/>
        </p:nvSpPr>
        <p:spPr bwMode="auto">
          <a:xfrm>
            <a:off x="7072313" y="6500813"/>
            <a:ext cx="191928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1" name="AutoShape 4"/>
          <p:cNvSpPr>
            <a:spLocks noChangeArrowheads="1"/>
          </p:cNvSpPr>
          <p:nvPr/>
        </p:nvSpPr>
        <p:spPr bwMode="gray">
          <a:xfrm>
            <a:off x="1571625" y="1428750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6431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000" b="1" dirty="0"/>
              <a:t>Этапы работы над проектом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8438" name="Прямоугольник 51"/>
          <p:cNvSpPr>
            <a:spLocks noChangeArrowheads="1"/>
          </p:cNvSpPr>
          <p:nvPr/>
        </p:nvSpPr>
        <p:spPr bwMode="auto">
          <a:xfrm>
            <a:off x="561059" y="2948019"/>
            <a:ext cx="2143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Подготовительный</a:t>
            </a:r>
          </a:p>
        </p:txBody>
      </p:sp>
      <p:sp>
        <p:nvSpPr>
          <p:cNvPr id="18439" name="Freeform 24"/>
          <p:cNvSpPr>
            <a:spLocks/>
          </p:cNvSpPr>
          <p:nvPr/>
        </p:nvSpPr>
        <p:spPr bwMode="gray">
          <a:xfrm rot="9152800">
            <a:off x="4238025" y="2172126"/>
            <a:ext cx="623888" cy="577850"/>
          </a:xfrm>
          <a:custGeom>
            <a:avLst/>
            <a:gdLst>
              <a:gd name="T0" fmla="*/ 2147483647 w 1824"/>
              <a:gd name="T1" fmla="*/ 2147483647 h 2648"/>
              <a:gd name="T2" fmla="*/ 2147483647 w 1824"/>
              <a:gd name="T3" fmla="*/ 2147483647 h 2648"/>
              <a:gd name="T4" fmla="*/ 2147483647 w 1824"/>
              <a:gd name="T5" fmla="*/ 2147483647 h 2648"/>
              <a:gd name="T6" fmla="*/ 2147483647 w 1824"/>
              <a:gd name="T7" fmla="*/ 2147483647 h 2648"/>
              <a:gd name="T8" fmla="*/ 2147483647 w 1824"/>
              <a:gd name="T9" fmla="*/ 2147483647 h 2648"/>
              <a:gd name="T10" fmla="*/ 2147483647 w 1824"/>
              <a:gd name="T11" fmla="*/ 2147483647 h 2648"/>
              <a:gd name="T12" fmla="*/ 2147483647 w 1824"/>
              <a:gd name="T13" fmla="*/ 2147483647 h 2648"/>
              <a:gd name="T14" fmla="*/ 2147483647 w 1824"/>
              <a:gd name="T15" fmla="*/ 2147483647 h 2648"/>
              <a:gd name="T16" fmla="*/ 2147483647 w 1824"/>
              <a:gd name="T17" fmla="*/ 2147483647 h 2648"/>
              <a:gd name="T18" fmla="*/ 2147483647 w 1824"/>
              <a:gd name="T19" fmla="*/ 2147483647 h 2648"/>
              <a:gd name="T20" fmla="*/ 2147483647 w 1824"/>
              <a:gd name="T21" fmla="*/ 2147483647 h 2648"/>
              <a:gd name="T22" fmla="*/ 2147483647 w 1824"/>
              <a:gd name="T23" fmla="*/ 2147483647 h 2648"/>
              <a:gd name="T24" fmla="*/ 2147483647 w 1824"/>
              <a:gd name="T25" fmla="*/ 2147483647 h 2648"/>
              <a:gd name="T26" fmla="*/ 2147483647 w 1824"/>
              <a:gd name="T27" fmla="*/ 2147483647 h 2648"/>
              <a:gd name="T28" fmla="*/ 2147483647 w 1824"/>
              <a:gd name="T29" fmla="*/ 2147483647 h 2648"/>
              <a:gd name="T30" fmla="*/ 2147483647 w 1824"/>
              <a:gd name="T31" fmla="*/ 2147483647 h 2648"/>
              <a:gd name="T32" fmla="*/ 2147483647 w 1824"/>
              <a:gd name="T33" fmla="*/ 2147483647 h 2648"/>
              <a:gd name="T34" fmla="*/ 2147483647 w 1824"/>
              <a:gd name="T35" fmla="*/ 2147483647 h 2648"/>
              <a:gd name="T36" fmla="*/ 2147483647 w 1824"/>
              <a:gd name="T37" fmla="*/ 2147483647 h 2648"/>
              <a:gd name="T38" fmla="*/ 2147483647 w 1824"/>
              <a:gd name="T39" fmla="*/ 2147483647 h 2648"/>
              <a:gd name="T40" fmla="*/ 2147483647 w 1824"/>
              <a:gd name="T41" fmla="*/ 2147483647 h 2648"/>
              <a:gd name="T42" fmla="*/ 2147483647 w 1824"/>
              <a:gd name="T43" fmla="*/ 2147483647 h 2648"/>
              <a:gd name="T44" fmla="*/ 2147483647 w 1824"/>
              <a:gd name="T45" fmla="*/ 2147483647 h 2648"/>
              <a:gd name="T46" fmla="*/ 2147483647 w 1824"/>
              <a:gd name="T47" fmla="*/ 2147483647 h 2648"/>
              <a:gd name="T48" fmla="*/ 2147483647 w 1824"/>
              <a:gd name="T49" fmla="*/ 2147483647 h 2648"/>
              <a:gd name="T50" fmla="*/ 2147483647 w 1824"/>
              <a:gd name="T51" fmla="*/ 2147483647 h 2648"/>
              <a:gd name="T52" fmla="*/ 2147483647 w 1824"/>
              <a:gd name="T53" fmla="*/ 2147483647 h 2648"/>
              <a:gd name="T54" fmla="*/ 2147483647 w 1824"/>
              <a:gd name="T55" fmla="*/ 2147483647 h 2648"/>
              <a:gd name="T56" fmla="*/ 2147483647 w 1824"/>
              <a:gd name="T57" fmla="*/ 2147483647 h 2648"/>
              <a:gd name="T58" fmla="*/ 2147483647 w 1824"/>
              <a:gd name="T59" fmla="*/ 2147483647 h 2648"/>
              <a:gd name="T60" fmla="*/ 2147483647 w 1824"/>
              <a:gd name="T61" fmla="*/ 2147483647 h 2648"/>
              <a:gd name="T62" fmla="*/ 2147483647 w 1824"/>
              <a:gd name="T63" fmla="*/ 2147483647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61092E"/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 rot="10800000"/>
          <a:lstStyle/>
          <a:p>
            <a:endParaRPr lang="ru-RU" sz="1800"/>
          </a:p>
        </p:txBody>
      </p:sp>
      <p:sp>
        <p:nvSpPr>
          <p:cNvPr id="18440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«Молодежь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grpSp>
        <p:nvGrpSpPr>
          <p:cNvPr id="18441" name="Group 18"/>
          <p:cNvGrpSpPr>
            <a:grpSpLocks/>
          </p:cNvGrpSpPr>
          <p:nvPr/>
        </p:nvGrpSpPr>
        <p:grpSpPr bwMode="auto">
          <a:xfrm>
            <a:off x="3550672" y="2783884"/>
            <a:ext cx="2351897" cy="3466876"/>
            <a:chOff x="2208" y="1291"/>
            <a:chExt cx="1365" cy="2547"/>
          </a:xfrm>
        </p:grpSpPr>
        <p:sp>
          <p:nvSpPr>
            <p:cNvPr id="18472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473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474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475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0F7D4"/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476" name="Oval 23"/>
            <p:cNvSpPr>
              <a:spLocks noChangeArrowheads="1"/>
            </p:cNvSpPr>
            <p:nvPr/>
          </p:nvSpPr>
          <p:spPr bwMode="gray">
            <a:xfrm>
              <a:off x="2677" y="1321"/>
              <a:ext cx="405" cy="354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/>
            </a:p>
          </p:txBody>
        </p:sp>
        <p:sp>
          <p:nvSpPr>
            <p:cNvPr id="18477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18478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18479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18480" name="Oval 27"/>
            <p:cNvSpPr>
              <a:spLocks noChangeArrowheads="1"/>
            </p:cNvSpPr>
            <p:nvPr/>
          </p:nvSpPr>
          <p:spPr bwMode="gray">
            <a:xfrm>
              <a:off x="2775" y="1291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18481" name="Text Box 28"/>
            <p:cNvSpPr txBox="1">
              <a:spLocks noChangeArrowheads="1"/>
            </p:cNvSpPr>
            <p:nvPr/>
          </p:nvSpPr>
          <p:spPr bwMode="gray">
            <a:xfrm>
              <a:off x="2752" y="1354"/>
              <a:ext cx="129" cy="2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ru-RU" sz="1800"/>
            </a:p>
          </p:txBody>
        </p:sp>
        <p:sp>
          <p:nvSpPr>
            <p:cNvPr id="18482" name="Text Box 29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2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1800"/>
            </a:p>
          </p:txBody>
        </p:sp>
        <p:sp>
          <p:nvSpPr>
            <p:cNvPr id="18483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484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18443" name="Rectangle 72"/>
          <p:cNvSpPr>
            <a:spLocks noChangeArrowheads="1"/>
          </p:cNvSpPr>
          <p:nvPr/>
        </p:nvSpPr>
        <p:spPr bwMode="auto">
          <a:xfrm>
            <a:off x="1337071" y="2435449"/>
            <a:ext cx="4333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I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8444" name="Rectangle 73"/>
          <p:cNvSpPr>
            <a:spLocks noChangeArrowheads="1"/>
          </p:cNvSpPr>
          <p:nvPr/>
        </p:nvSpPr>
        <p:spPr bwMode="auto">
          <a:xfrm>
            <a:off x="4486666" y="2708039"/>
            <a:ext cx="4333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II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8446" name="Rectangle 75"/>
          <p:cNvSpPr>
            <a:spLocks noChangeArrowheads="1"/>
          </p:cNvSpPr>
          <p:nvPr/>
        </p:nvSpPr>
        <p:spPr bwMode="auto">
          <a:xfrm>
            <a:off x="7380288" y="2781300"/>
            <a:ext cx="4333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8447" name="Прямоугольник 51"/>
          <p:cNvSpPr>
            <a:spLocks noChangeArrowheads="1"/>
          </p:cNvSpPr>
          <p:nvPr/>
        </p:nvSpPr>
        <p:spPr bwMode="auto">
          <a:xfrm>
            <a:off x="3702794" y="3307930"/>
            <a:ext cx="2143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Практический</a:t>
            </a:r>
          </a:p>
        </p:txBody>
      </p:sp>
      <p:sp>
        <p:nvSpPr>
          <p:cNvPr id="18450" name="Rectangle 79"/>
          <p:cNvSpPr>
            <a:spLocks noChangeArrowheads="1"/>
          </p:cNvSpPr>
          <p:nvPr/>
        </p:nvSpPr>
        <p:spPr bwMode="auto">
          <a:xfrm>
            <a:off x="468313" y="3860800"/>
            <a:ext cx="15843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>
              <a:buFont typeface="Wingdings" pitchFamily="2" charset="2"/>
              <a:buChar char="ь"/>
            </a:pPr>
            <a:endParaRPr lang="ru-RU" sz="900" dirty="0"/>
          </a:p>
        </p:txBody>
      </p:sp>
      <p:sp>
        <p:nvSpPr>
          <p:cNvPr id="18451" name="Rectangle 81"/>
          <p:cNvSpPr>
            <a:spLocks noChangeArrowheads="1"/>
          </p:cNvSpPr>
          <p:nvPr/>
        </p:nvSpPr>
        <p:spPr bwMode="auto">
          <a:xfrm>
            <a:off x="2500313" y="3857625"/>
            <a:ext cx="15843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1">
              <a:buFont typeface="Wingdings" pitchFamily="2" charset="2"/>
              <a:buChar char="ь"/>
            </a:pPr>
            <a:endParaRPr lang="ru-RU" sz="900" dirty="0"/>
          </a:p>
        </p:txBody>
      </p:sp>
      <p:sp>
        <p:nvSpPr>
          <p:cNvPr id="18452" name="Rectangle 82"/>
          <p:cNvSpPr>
            <a:spLocks noChangeArrowheads="1"/>
          </p:cNvSpPr>
          <p:nvPr/>
        </p:nvSpPr>
        <p:spPr bwMode="auto">
          <a:xfrm>
            <a:off x="4786313" y="3429000"/>
            <a:ext cx="143986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Char char="ь"/>
            </a:pPr>
            <a:endParaRPr lang="ru-RU" dirty="0"/>
          </a:p>
        </p:txBody>
      </p:sp>
      <p:sp>
        <p:nvSpPr>
          <p:cNvPr id="18456" name="Freeform 24"/>
          <p:cNvSpPr>
            <a:spLocks/>
          </p:cNvSpPr>
          <p:nvPr/>
        </p:nvSpPr>
        <p:spPr bwMode="gray">
          <a:xfrm rot="5400000">
            <a:off x="6194846" y="2094186"/>
            <a:ext cx="792163" cy="725488"/>
          </a:xfrm>
          <a:custGeom>
            <a:avLst/>
            <a:gdLst>
              <a:gd name="T0" fmla="*/ 2147483647 w 1824"/>
              <a:gd name="T1" fmla="*/ 2147483647 h 2648"/>
              <a:gd name="T2" fmla="*/ 2147483647 w 1824"/>
              <a:gd name="T3" fmla="*/ 2147483647 h 2648"/>
              <a:gd name="T4" fmla="*/ 2147483647 w 1824"/>
              <a:gd name="T5" fmla="*/ 2147483647 h 2648"/>
              <a:gd name="T6" fmla="*/ 2147483647 w 1824"/>
              <a:gd name="T7" fmla="*/ 2147483647 h 2648"/>
              <a:gd name="T8" fmla="*/ 2147483647 w 1824"/>
              <a:gd name="T9" fmla="*/ 2147483647 h 2648"/>
              <a:gd name="T10" fmla="*/ 2147483647 w 1824"/>
              <a:gd name="T11" fmla="*/ 2147483647 h 2648"/>
              <a:gd name="T12" fmla="*/ 2147483647 w 1824"/>
              <a:gd name="T13" fmla="*/ 2147483647 h 2648"/>
              <a:gd name="T14" fmla="*/ 2147483647 w 1824"/>
              <a:gd name="T15" fmla="*/ 2147483647 h 2648"/>
              <a:gd name="T16" fmla="*/ 2147483647 w 1824"/>
              <a:gd name="T17" fmla="*/ 2147483647 h 2648"/>
              <a:gd name="T18" fmla="*/ 2147483647 w 1824"/>
              <a:gd name="T19" fmla="*/ 2147483647 h 2648"/>
              <a:gd name="T20" fmla="*/ 2147483647 w 1824"/>
              <a:gd name="T21" fmla="*/ 2147483647 h 2648"/>
              <a:gd name="T22" fmla="*/ 2147483647 w 1824"/>
              <a:gd name="T23" fmla="*/ 2147483647 h 2648"/>
              <a:gd name="T24" fmla="*/ 2147483647 w 1824"/>
              <a:gd name="T25" fmla="*/ 2147483647 h 2648"/>
              <a:gd name="T26" fmla="*/ 2147483647 w 1824"/>
              <a:gd name="T27" fmla="*/ 2147483647 h 2648"/>
              <a:gd name="T28" fmla="*/ 2147483647 w 1824"/>
              <a:gd name="T29" fmla="*/ 2147483647 h 2648"/>
              <a:gd name="T30" fmla="*/ 2147483647 w 1824"/>
              <a:gd name="T31" fmla="*/ 2147483647 h 2648"/>
              <a:gd name="T32" fmla="*/ 2147483647 w 1824"/>
              <a:gd name="T33" fmla="*/ 2147483647 h 2648"/>
              <a:gd name="T34" fmla="*/ 2147483647 w 1824"/>
              <a:gd name="T35" fmla="*/ 2147483647 h 2648"/>
              <a:gd name="T36" fmla="*/ 2147483647 w 1824"/>
              <a:gd name="T37" fmla="*/ 2147483647 h 2648"/>
              <a:gd name="T38" fmla="*/ 2147483647 w 1824"/>
              <a:gd name="T39" fmla="*/ 2147483647 h 2648"/>
              <a:gd name="T40" fmla="*/ 2147483647 w 1824"/>
              <a:gd name="T41" fmla="*/ 2147483647 h 2648"/>
              <a:gd name="T42" fmla="*/ 2147483647 w 1824"/>
              <a:gd name="T43" fmla="*/ 2147483647 h 2648"/>
              <a:gd name="T44" fmla="*/ 2147483647 w 1824"/>
              <a:gd name="T45" fmla="*/ 2147483647 h 2648"/>
              <a:gd name="T46" fmla="*/ 2147483647 w 1824"/>
              <a:gd name="T47" fmla="*/ 2147483647 h 2648"/>
              <a:gd name="T48" fmla="*/ 2147483647 w 1824"/>
              <a:gd name="T49" fmla="*/ 2147483647 h 2648"/>
              <a:gd name="T50" fmla="*/ 2147483647 w 1824"/>
              <a:gd name="T51" fmla="*/ 2147483647 h 2648"/>
              <a:gd name="T52" fmla="*/ 2147483647 w 1824"/>
              <a:gd name="T53" fmla="*/ 2147483647 h 2648"/>
              <a:gd name="T54" fmla="*/ 2147483647 w 1824"/>
              <a:gd name="T55" fmla="*/ 2147483647 h 2648"/>
              <a:gd name="T56" fmla="*/ 2147483647 w 1824"/>
              <a:gd name="T57" fmla="*/ 2147483647 h 2648"/>
              <a:gd name="T58" fmla="*/ 2147483647 w 1824"/>
              <a:gd name="T59" fmla="*/ 2147483647 h 2648"/>
              <a:gd name="T60" fmla="*/ 2147483647 w 1824"/>
              <a:gd name="T61" fmla="*/ 2147483647 h 2648"/>
              <a:gd name="T62" fmla="*/ 2147483647 w 1824"/>
              <a:gd name="T63" fmla="*/ 2147483647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61092E"/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 rot="10800000" vert="eaVert"/>
          <a:lstStyle/>
          <a:p>
            <a:endParaRPr lang="ru-RU" sz="1800"/>
          </a:p>
        </p:txBody>
      </p:sp>
      <p:sp>
        <p:nvSpPr>
          <p:cNvPr id="18457" name="Freeform 24"/>
          <p:cNvSpPr>
            <a:spLocks/>
          </p:cNvSpPr>
          <p:nvPr/>
        </p:nvSpPr>
        <p:spPr bwMode="gray">
          <a:xfrm rot="10800000">
            <a:off x="2146004" y="2001461"/>
            <a:ext cx="792162" cy="725488"/>
          </a:xfrm>
          <a:custGeom>
            <a:avLst/>
            <a:gdLst>
              <a:gd name="T0" fmla="*/ 2147483647 w 1824"/>
              <a:gd name="T1" fmla="*/ 2147483647 h 2648"/>
              <a:gd name="T2" fmla="*/ 2147483647 w 1824"/>
              <a:gd name="T3" fmla="*/ 2147483647 h 2648"/>
              <a:gd name="T4" fmla="*/ 2147483647 w 1824"/>
              <a:gd name="T5" fmla="*/ 2147483647 h 2648"/>
              <a:gd name="T6" fmla="*/ 2147483647 w 1824"/>
              <a:gd name="T7" fmla="*/ 2147483647 h 2648"/>
              <a:gd name="T8" fmla="*/ 2147483647 w 1824"/>
              <a:gd name="T9" fmla="*/ 2147483647 h 2648"/>
              <a:gd name="T10" fmla="*/ 2147483647 w 1824"/>
              <a:gd name="T11" fmla="*/ 2147483647 h 2648"/>
              <a:gd name="T12" fmla="*/ 2147483647 w 1824"/>
              <a:gd name="T13" fmla="*/ 2147483647 h 2648"/>
              <a:gd name="T14" fmla="*/ 2147483647 w 1824"/>
              <a:gd name="T15" fmla="*/ 2147483647 h 2648"/>
              <a:gd name="T16" fmla="*/ 2147483647 w 1824"/>
              <a:gd name="T17" fmla="*/ 2147483647 h 2648"/>
              <a:gd name="T18" fmla="*/ 2147483647 w 1824"/>
              <a:gd name="T19" fmla="*/ 2147483647 h 2648"/>
              <a:gd name="T20" fmla="*/ 2147483647 w 1824"/>
              <a:gd name="T21" fmla="*/ 2147483647 h 2648"/>
              <a:gd name="T22" fmla="*/ 2147483647 w 1824"/>
              <a:gd name="T23" fmla="*/ 2147483647 h 2648"/>
              <a:gd name="T24" fmla="*/ 2147483647 w 1824"/>
              <a:gd name="T25" fmla="*/ 2147483647 h 2648"/>
              <a:gd name="T26" fmla="*/ 2147483647 w 1824"/>
              <a:gd name="T27" fmla="*/ 2147483647 h 2648"/>
              <a:gd name="T28" fmla="*/ 2147483647 w 1824"/>
              <a:gd name="T29" fmla="*/ 2147483647 h 2648"/>
              <a:gd name="T30" fmla="*/ 2147483647 w 1824"/>
              <a:gd name="T31" fmla="*/ 2147483647 h 2648"/>
              <a:gd name="T32" fmla="*/ 2147483647 w 1824"/>
              <a:gd name="T33" fmla="*/ 2147483647 h 2648"/>
              <a:gd name="T34" fmla="*/ 2147483647 w 1824"/>
              <a:gd name="T35" fmla="*/ 2147483647 h 2648"/>
              <a:gd name="T36" fmla="*/ 2147483647 w 1824"/>
              <a:gd name="T37" fmla="*/ 2147483647 h 2648"/>
              <a:gd name="T38" fmla="*/ 2147483647 w 1824"/>
              <a:gd name="T39" fmla="*/ 2147483647 h 2648"/>
              <a:gd name="T40" fmla="*/ 2147483647 w 1824"/>
              <a:gd name="T41" fmla="*/ 2147483647 h 2648"/>
              <a:gd name="T42" fmla="*/ 2147483647 w 1824"/>
              <a:gd name="T43" fmla="*/ 2147483647 h 2648"/>
              <a:gd name="T44" fmla="*/ 2147483647 w 1824"/>
              <a:gd name="T45" fmla="*/ 2147483647 h 2648"/>
              <a:gd name="T46" fmla="*/ 2147483647 w 1824"/>
              <a:gd name="T47" fmla="*/ 2147483647 h 2648"/>
              <a:gd name="T48" fmla="*/ 2147483647 w 1824"/>
              <a:gd name="T49" fmla="*/ 2147483647 h 2648"/>
              <a:gd name="T50" fmla="*/ 2147483647 w 1824"/>
              <a:gd name="T51" fmla="*/ 2147483647 h 2648"/>
              <a:gd name="T52" fmla="*/ 2147483647 w 1824"/>
              <a:gd name="T53" fmla="*/ 2147483647 h 2648"/>
              <a:gd name="T54" fmla="*/ 2147483647 w 1824"/>
              <a:gd name="T55" fmla="*/ 2147483647 h 2648"/>
              <a:gd name="T56" fmla="*/ 2147483647 w 1824"/>
              <a:gd name="T57" fmla="*/ 2147483647 h 2648"/>
              <a:gd name="T58" fmla="*/ 2147483647 w 1824"/>
              <a:gd name="T59" fmla="*/ 2147483647 h 2648"/>
              <a:gd name="T60" fmla="*/ 2147483647 w 1824"/>
              <a:gd name="T61" fmla="*/ 2147483647 h 2648"/>
              <a:gd name="T62" fmla="*/ 2147483647 w 1824"/>
              <a:gd name="T63" fmla="*/ 2147483647 h 2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24"/>
              <a:gd name="T97" fmla="*/ 0 h 2648"/>
              <a:gd name="T98" fmla="*/ 1824 w 1824"/>
              <a:gd name="T99" fmla="*/ 2648 h 2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61092E"/>
              </a:gs>
            </a:gsLst>
            <a:lin ang="5400000" scaled="1"/>
          </a:gradFill>
          <a:ln w="0">
            <a:noFill/>
            <a:round/>
            <a:headEnd/>
            <a:tailEnd/>
          </a:ln>
        </p:spPr>
        <p:txBody>
          <a:bodyPr rot="10800000"/>
          <a:lstStyle/>
          <a:p>
            <a:endParaRPr lang="ru-RU" sz="1800" dirty="0"/>
          </a:p>
        </p:txBody>
      </p:sp>
      <p:pic>
        <p:nvPicPr>
          <p:cNvPr id="79" name="Рисунок 78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188640"/>
            <a:ext cx="1312093" cy="111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392630" y="3149015"/>
            <a:ext cx="2627784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подбор методической литературы, создание методических, дидактических материалов (буклетов, памяток), необходимого инструментария (наглядный материал), разработка занятий по плану, договоренность со специалистами межведомственных организаций по плану проведения совместных мероприятий.</a:t>
            </a:r>
            <a:endParaRPr kumimoji="0" lang="ru-RU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3491880" y="3861048"/>
            <a:ext cx="2277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организация практических мероприятий с целевой аудиторией по плану проекта.</a:t>
            </a:r>
          </a:p>
        </p:txBody>
      </p:sp>
      <p:grpSp>
        <p:nvGrpSpPr>
          <p:cNvPr id="66" name="Group 18">
            <a:extLst>
              <a:ext uri="{FF2B5EF4-FFF2-40B4-BE49-F238E27FC236}">
                <a16:creationId xmlns:a16="http://schemas.microsoft.com/office/drawing/2014/main" xmlns="" id="{AB3882E7-E636-4ADF-AB29-51CC5502D67E}"/>
              </a:ext>
            </a:extLst>
          </p:cNvPr>
          <p:cNvGrpSpPr>
            <a:grpSpLocks/>
          </p:cNvGrpSpPr>
          <p:nvPr/>
        </p:nvGrpSpPr>
        <p:grpSpPr bwMode="auto">
          <a:xfrm>
            <a:off x="6654067" y="2596497"/>
            <a:ext cx="2343420" cy="3729682"/>
            <a:chOff x="2208" y="1299"/>
            <a:chExt cx="1365" cy="2539"/>
          </a:xfrm>
        </p:grpSpPr>
        <p:sp>
          <p:nvSpPr>
            <p:cNvPr id="67" name="AutoShape 19">
              <a:extLst>
                <a:ext uri="{FF2B5EF4-FFF2-40B4-BE49-F238E27FC236}">
                  <a16:creationId xmlns:a16="http://schemas.microsoft.com/office/drawing/2014/main" xmlns="" id="{4421DC7C-4639-4BF0-9FBD-E6ADAAD0F72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68" name="AutoShape 20">
              <a:extLst>
                <a:ext uri="{FF2B5EF4-FFF2-40B4-BE49-F238E27FC236}">
                  <a16:creationId xmlns:a16="http://schemas.microsoft.com/office/drawing/2014/main" xmlns="" id="{EB1DC797-B982-49D6-B273-51A83A1FCE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69" name="AutoShape 21">
              <a:extLst>
                <a:ext uri="{FF2B5EF4-FFF2-40B4-BE49-F238E27FC236}">
                  <a16:creationId xmlns:a16="http://schemas.microsoft.com/office/drawing/2014/main" xmlns="" id="{F57AE33F-9CFC-4E57-BCF5-3E628A9B851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B3F2B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70" name="AutoShape 22">
              <a:extLst>
                <a:ext uri="{FF2B5EF4-FFF2-40B4-BE49-F238E27FC236}">
                  <a16:creationId xmlns:a16="http://schemas.microsoft.com/office/drawing/2014/main" xmlns="" id="{5A6F21A2-1252-4E82-9BCE-19715C81175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0F7D4"/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71" name="Oval 23">
              <a:extLst>
                <a:ext uri="{FF2B5EF4-FFF2-40B4-BE49-F238E27FC236}">
                  <a16:creationId xmlns:a16="http://schemas.microsoft.com/office/drawing/2014/main" xmlns="" id="{C40689AF-6FD5-405B-8C89-7E39D826B1E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77" y="1321"/>
              <a:ext cx="405" cy="354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/>
            </a:p>
          </p:txBody>
        </p:sp>
        <p:sp>
          <p:nvSpPr>
            <p:cNvPr id="72" name="Oval 24">
              <a:extLst>
                <a:ext uri="{FF2B5EF4-FFF2-40B4-BE49-F238E27FC236}">
                  <a16:creationId xmlns:a16="http://schemas.microsoft.com/office/drawing/2014/main" xmlns="" id="{D89284B7-EAE2-45D0-96E0-E79FCA9643B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73" name="Oval 25">
              <a:extLst>
                <a:ext uri="{FF2B5EF4-FFF2-40B4-BE49-F238E27FC236}">
                  <a16:creationId xmlns:a16="http://schemas.microsoft.com/office/drawing/2014/main" xmlns="" id="{FBE73D47-F62F-4EF6-AB2D-7E56002408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74" name="Oval 26">
              <a:extLst>
                <a:ext uri="{FF2B5EF4-FFF2-40B4-BE49-F238E27FC236}">
                  <a16:creationId xmlns:a16="http://schemas.microsoft.com/office/drawing/2014/main" xmlns="" id="{5F2900E3-FC6A-4C60-A753-EFFE5BCBBEA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75" name="Oval 27">
              <a:extLst>
                <a:ext uri="{FF2B5EF4-FFF2-40B4-BE49-F238E27FC236}">
                  <a16:creationId xmlns:a16="http://schemas.microsoft.com/office/drawing/2014/main" xmlns="" id="{45FAE597-6D56-4701-B631-8B3D7CBC8D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76" name="Text Box 28">
              <a:extLst>
                <a:ext uri="{FF2B5EF4-FFF2-40B4-BE49-F238E27FC236}">
                  <a16:creationId xmlns:a16="http://schemas.microsoft.com/office/drawing/2014/main" xmlns="" id="{2556A967-CAD2-4CFD-A578-EDF2AA126EE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752" y="1354"/>
              <a:ext cx="129" cy="2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endParaRPr lang="ru-RU" sz="1800"/>
            </a:p>
          </p:txBody>
        </p:sp>
        <p:sp>
          <p:nvSpPr>
            <p:cNvPr id="77" name="Text Box 29">
              <a:extLst>
                <a:ext uri="{FF2B5EF4-FFF2-40B4-BE49-F238E27FC236}">
                  <a16:creationId xmlns:a16="http://schemas.microsoft.com/office/drawing/2014/main" xmlns="" id="{2DFBB50E-6EE6-4500-B962-E91772ED218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2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1800"/>
            </a:p>
          </p:txBody>
        </p:sp>
        <p:sp>
          <p:nvSpPr>
            <p:cNvPr id="78" name="AutoShape 30">
              <a:extLst>
                <a:ext uri="{FF2B5EF4-FFF2-40B4-BE49-F238E27FC236}">
                  <a16:creationId xmlns:a16="http://schemas.microsoft.com/office/drawing/2014/main" xmlns="" id="{52AC94CB-83FA-4646-ABBB-19328337433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80" name="AutoShape 31">
              <a:extLst>
                <a:ext uri="{FF2B5EF4-FFF2-40B4-BE49-F238E27FC236}">
                  <a16:creationId xmlns:a16="http://schemas.microsoft.com/office/drawing/2014/main" xmlns="" id="{47CA85C8-2049-4508-8E73-A1853B4D6FC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3B218AF-A65A-4267-B1D7-34D485BB265E}"/>
              </a:ext>
            </a:extLst>
          </p:cNvPr>
          <p:cNvSpPr/>
          <p:nvPr/>
        </p:nvSpPr>
        <p:spPr>
          <a:xfrm>
            <a:off x="6828726" y="3058087"/>
            <a:ext cx="19698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Заключительный</a:t>
            </a:r>
            <a:endParaRPr lang="en-US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8B26AB8-72D2-4CD4-965D-E73535D1CE8F}"/>
              </a:ext>
            </a:extLst>
          </p:cNvPr>
          <p:cNvSpPr/>
          <p:nvPr/>
        </p:nvSpPr>
        <p:spPr>
          <a:xfrm>
            <a:off x="7615036" y="2635416"/>
            <a:ext cx="3577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III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5C0DC95-D476-4CD7-9450-26461BB6B262}"/>
              </a:ext>
            </a:extLst>
          </p:cNvPr>
          <p:cNvSpPr/>
          <p:nvPr/>
        </p:nvSpPr>
        <p:spPr>
          <a:xfrm>
            <a:off x="6657501" y="3351697"/>
            <a:ext cx="23229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анализ проведенных мероприятий по качественному и количественному признаку, подведение итогов, подготовка отчетной документации.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5"/>
          <p:cNvSpPr>
            <a:spLocks noChangeArrowheads="1"/>
          </p:cNvSpPr>
          <p:nvPr/>
        </p:nvSpPr>
        <p:spPr bwMode="auto">
          <a:xfrm>
            <a:off x="500063" y="3212976"/>
            <a:ext cx="8143875" cy="300208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 sz="1800">
              <a:latin typeface="Verdana" pitchFamily="34" charset="0"/>
            </a:endParaRPr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611560" y="3212976"/>
            <a:ext cx="8001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i="1" u="sng" dirty="0"/>
              <a:t>аналитические:</a:t>
            </a:r>
            <a:r>
              <a:rPr lang="ru-RU" sz="2400" dirty="0"/>
              <a:t> анализ литературы и нормативно-правовой базы по данной теме;</a:t>
            </a:r>
          </a:p>
          <a:p>
            <a:pPr algn="ctr"/>
            <a:r>
              <a:rPr lang="ru-RU" sz="2400" i="1" u="sng" dirty="0"/>
              <a:t>диагностические:</a:t>
            </a:r>
            <a:r>
              <a:rPr lang="ru-RU" sz="2400" dirty="0"/>
              <a:t> наблюдение, сбор информации о детях</a:t>
            </a:r>
          </a:p>
          <a:p>
            <a:pPr algn="ctr"/>
            <a:r>
              <a:rPr lang="ru-RU" sz="2400" i="1" dirty="0"/>
              <a:t>практические:</a:t>
            </a:r>
            <a:r>
              <a:rPr lang="ru-RU" sz="2400" dirty="0"/>
              <a:t> онлайн беседы – демонстрации, диспуты, практикумы, </a:t>
            </a:r>
            <a:r>
              <a:rPr lang="ru-RU" sz="2400" dirty="0" smtClean="0"/>
              <a:t>акции, </a:t>
            </a:r>
            <a:r>
              <a:rPr lang="ru-RU" sz="2400" dirty="0" err="1"/>
              <a:t>турслет</a:t>
            </a:r>
            <a:r>
              <a:rPr lang="ru-RU" sz="2400" dirty="0"/>
              <a:t>, спортивно-оздоровительное мероприятие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460" name="Group 10"/>
          <p:cNvGrpSpPr>
            <a:grpSpLocks/>
          </p:cNvGrpSpPr>
          <p:nvPr/>
        </p:nvGrpSpPr>
        <p:grpSpPr bwMode="auto">
          <a:xfrm>
            <a:off x="2771800" y="1124744"/>
            <a:ext cx="5500687" cy="2016125"/>
            <a:chOff x="1997" y="1314"/>
            <a:chExt cx="1889" cy="1009"/>
          </a:xfrm>
        </p:grpSpPr>
        <p:grpSp>
          <p:nvGrpSpPr>
            <p:cNvPr id="19465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0668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  <p:sp>
            <p:nvSpPr>
              <p:cNvPr id="70669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44314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/>
              </a:p>
            </p:txBody>
          </p:sp>
        </p:grpSp>
        <p:sp>
          <p:nvSpPr>
            <p:cNvPr id="70670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0671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0672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1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0673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19461" name="Text Box 18"/>
          <p:cNvSpPr txBox="1">
            <a:spLocks noChangeArrowheads="1"/>
          </p:cNvSpPr>
          <p:nvPr/>
        </p:nvSpPr>
        <p:spPr bwMode="auto">
          <a:xfrm>
            <a:off x="3707904" y="1412776"/>
            <a:ext cx="3652441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/>
              <a:t>Формы и методы реализации проекта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9462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«Молодежь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pic>
        <p:nvPicPr>
          <p:cNvPr id="14" name="Рисунок 13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312093" cy="111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5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«Молодёжь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gray">
          <a:xfrm>
            <a:off x="1907704" y="1340768"/>
            <a:ext cx="4862513" cy="1143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6431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2161145" y="1484784"/>
            <a:ext cx="45149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Информационно-методические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ресурсы: 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88640"/>
            <a:ext cx="1312093" cy="111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755576" y="2496089"/>
            <a:ext cx="792088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видеоматериалы, методические пособия, печатные пособия социального телевизионного проекта  1 канала «Общее дело»;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методический материал, листовки УМВД России по Владимирской области;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памятка для педагогов и родителей «Когда мы вместе» ГБУЗ ВО «Областной наркологический диспансер»;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рекламные листовки по борьбе с курением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https://wuzzup.ru/30-samyih-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moshhnyih-reklamnyih-kampaniy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hlinkClick r:id="rId3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-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po-borbe-s-kureniem.html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9" name="Picture 1" descr="D:\Кибардина Н.А\фото\IMG_0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7113" y="4221088"/>
            <a:ext cx="3132347" cy="20882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52"/>
          <p:cNvGrpSpPr>
            <a:grpSpLocks/>
          </p:cNvGrpSpPr>
          <p:nvPr/>
        </p:nvGrpSpPr>
        <p:grpSpPr bwMode="auto">
          <a:xfrm>
            <a:off x="179512" y="1844824"/>
            <a:ext cx="8694391" cy="4292923"/>
            <a:chOff x="-29" y="716"/>
            <a:chExt cx="5849" cy="3124"/>
          </a:xfrm>
        </p:grpSpPr>
        <p:sp>
          <p:nvSpPr>
            <p:cNvPr id="21512" name="Oval 53"/>
            <p:cNvSpPr>
              <a:spLocks noChangeArrowheads="1"/>
            </p:cNvSpPr>
            <p:nvPr/>
          </p:nvSpPr>
          <p:spPr bwMode="auto">
            <a:xfrm>
              <a:off x="1632" y="1344"/>
              <a:ext cx="2544" cy="2496"/>
            </a:xfrm>
            <a:prstGeom prst="ellipse">
              <a:avLst/>
            </a:prstGeom>
            <a:noFill/>
            <a:ln w="19050" algn="ctr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grpSp>
          <p:nvGrpSpPr>
            <p:cNvPr id="21513" name="Group 54"/>
            <p:cNvGrpSpPr>
              <a:grpSpLocks/>
            </p:cNvGrpSpPr>
            <p:nvPr/>
          </p:nvGrpSpPr>
          <p:grpSpPr bwMode="auto">
            <a:xfrm>
              <a:off x="2256" y="1968"/>
              <a:ext cx="1296" cy="1344"/>
              <a:chOff x="2016" y="1920"/>
              <a:chExt cx="1680" cy="1680"/>
            </a:xfrm>
          </p:grpSpPr>
          <p:sp>
            <p:nvSpPr>
              <p:cNvPr id="21558" name="Oval 5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742E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/>
              </a:p>
            </p:txBody>
          </p:sp>
          <p:sp>
            <p:nvSpPr>
              <p:cNvPr id="21559" name="Freeform 56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958 w 1321"/>
                  <a:gd name="T1" fmla="*/ 62 h 712"/>
                  <a:gd name="T2" fmla="*/ 970 w 1321"/>
                  <a:gd name="T3" fmla="*/ 69 h 712"/>
                  <a:gd name="T4" fmla="*/ 973 w 1321"/>
                  <a:gd name="T5" fmla="*/ 75 h 712"/>
                  <a:gd name="T6" fmla="*/ 968 w 1321"/>
                  <a:gd name="T7" fmla="*/ 81 h 712"/>
                  <a:gd name="T8" fmla="*/ 956 w 1321"/>
                  <a:gd name="T9" fmla="*/ 85 h 712"/>
                  <a:gd name="T10" fmla="*/ 937 w 1321"/>
                  <a:gd name="T11" fmla="*/ 91 h 712"/>
                  <a:gd name="T12" fmla="*/ 912 w 1321"/>
                  <a:gd name="T13" fmla="*/ 94 h 712"/>
                  <a:gd name="T14" fmla="*/ 881 w 1321"/>
                  <a:gd name="T15" fmla="*/ 98 h 712"/>
                  <a:gd name="T16" fmla="*/ 845 w 1321"/>
                  <a:gd name="T17" fmla="*/ 102 h 712"/>
                  <a:gd name="T18" fmla="*/ 804 w 1321"/>
                  <a:gd name="T19" fmla="*/ 105 h 712"/>
                  <a:gd name="T20" fmla="*/ 759 w 1321"/>
                  <a:gd name="T21" fmla="*/ 106 h 712"/>
                  <a:gd name="T22" fmla="*/ 712 w 1321"/>
                  <a:gd name="T23" fmla="*/ 107 h 712"/>
                  <a:gd name="T24" fmla="*/ 660 w 1321"/>
                  <a:gd name="T25" fmla="*/ 110 h 712"/>
                  <a:gd name="T26" fmla="*/ 607 w 1321"/>
                  <a:gd name="T27" fmla="*/ 111 h 712"/>
                  <a:gd name="T28" fmla="*/ 586 w 1321"/>
                  <a:gd name="T29" fmla="*/ 112 h 712"/>
                  <a:gd name="T30" fmla="*/ 351 w 1321"/>
                  <a:gd name="T31" fmla="*/ 112 h 712"/>
                  <a:gd name="T32" fmla="*/ 347 w 1321"/>
                  <a:gd name="T33" fmla="*/ 112 h 712"/>
                  <a:gd name="T34" fmla="*/ 301 w 1321"/>
                  <a:gd name="T35" fmla="*/ 111 h 712"/>
                  <a:gd name="T36" fmla="*/ 257 w 1321"/>
                  <a:gd name="T37" fmla="*/ 110 h 712"/>
                  <a:gd name="T38" fmla="*/ 215 w 1321"/>
                  <a:gd name="T39" fmla="*/ 109 h 712"/>
                  <a:gd name="T40" fmla="*/ 174 w 1321"/>
                  <a:gd name="T41" fmla="*/ 106 h 712"/>
                  <a:gd name="T42" fmla="*/ 137 w 1321"/>
                  <a:gd name="T43" fmla="*/ 106 h 712"/>
                  <a:gd name="T44" fmla="*/ 106 w 1321"/>
                  <a:gd name="T45" fmla="*/ 103 h 712"/>
                  <a:gd name="T46" fmla="*/ 74 w 1321"/>
                  <a:gd name="T47" fmla="*/ 101 h 712"/>
                  <a:gd name="T48" fmla="*/ 51 w 1321"/>
                  <a:gd name="T49" fmla="*/ 99 h 712"/>
                  <a:gd name="T50" fmla="*/ 26 w 1321"/>
                  <a:gd name="T51" fmla="*/ 94 h 712"/>
                  <a:gd name="T52" fmla="*/ 18 w 1321"/>
                  <a:gd name="T53" fmla="*/ 91 h 712"/>
                  <a:gd name="T54" fmla="*/ 6 w 1321"/>
                  <a:gd name="T55" fmla="*/ 87 h 712"/>
                  <a:gd name="T56" fmla="*/ 0 w 1321"/>
                  <a:gd name="T57" fmla="*/ 82 h 712"/>
                  <a:gd name="T58" fmla="*/ 0 w 1321"/>
                  <a:gd name="T59" fmla="*/ 81 h 712"/>
                  <a:gd name="T60" fmla="*/ 4 w 1321"/>
                  <a:gd name="T61" fmla="*/ 75 h 712"/>
                  <a:gd name="T62" fmla="*/ 16 w 1321"/>
                  <a:gd name="T63" fmla="*/ 69 h 712"/>
                  <a:gd name="T64" fmla="*/ 35 w 1321"/>
                  <a:gd name="T65" fmla="*/ 58 h 712"/>
                  <a:gd name="T66" fmla="*/ 70 w 1321"/>
                  <a:gd name="T67" fmla="*/ 47 h 712"/>
                  <a:gd name="T68" fmla="*/ 110 w 1321"/>
                  <a:gd name="T69" fmla="*/ 37 h 712"/>
                  <a:gd name="T70" fmla="*/ 151 w 1321"/>
                  <a:gd name="T71" fmla="*/ 27 h 712"/>
                  <a:gd name="T72" fmla="*/ 199 w 1321"/>
                  <a:gd name="T73" fmla="*/ 19 h 712"/>
                  <a:gd name="T74" fmla="*/ 252 w 1321"/>
                  <a:gd name="T75" fmla="*/ 12 h 712"/>
                  <a:gd name="T76" fmla="*/ 306 w 1321"/>
                  <a:gd name="T77" fmla="*/ 7 h 712"/>
                  <a:gd name="T78" fmla="*/ 367 w 1321"/>
                  <a:gd name="T79" fmla="*/ 4 h 712"/>
                  <a:gd name="T80" fmla="*/ 428 w 1321"/>
                  <a:gd name="T81" fmla="*/ 4 h 712"/>
                  <a:gd name="T82" fmla="*/ 492 w 1321"/>
                  <a:gd name="T83" fmla="*/ 0 h 712"/>
                  <a:gd name="T84" fmla="*/ 492 w 1321"/>
                  <a:gd name="T85" fmla="*/ 0 h 712"/>
                  <a:gd name="T86" fmla="*/ 559 w 1321"/>
                  <a:gd name="T87" fmla="*/ 4 h 712"/>
                  <a:gd name="T88" fmla="*/ 624 w 1321"/>
                  <a:gd name="T89" fmla="*/ 4 h 712"/>
                  <a:gd name="T90" fmla="*/ 687 w 1321"/>
                  <a:gd name="T91" fmla="*/ 8 h 712"/>
                  <a:gd name="T92" fmla="*/ 745 w 1321"/>
                  <a:gd name="T93" fmla="*/ 14 h 712"/>
                  <a:gd name="T94" fmla="*/ 797 w 1321"/>
                  <a:gd name="T95" fmla="*/ 21 h 712"/>
                  <a:gd name="T96" fmla="*/ 846 w 1321"/>
                  <a:gd name="T97" fmla="*/ 30 h 712"/>
                  <a:gd name="T98" fmla="*/ 890 w 1321"/>
                  <a:gd name="T99" fmla="*/ 40 h 712"/>
                  <a:gd name="T100" fmla="*/ 927 w 1321"/>
                  <a:gd name="T101" fmla="*/ 51 h 712"/>
                  <a:gd name="T102" fmla="*/ 958 w 1321"/>
                  <a:gd name="T103" fmla="*/ 62 h 712"/>
                  <a:gd name="T104" fmla="*/ 958 w 1321"/>
                  <a:gd name="T105" fmla="*/ 62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6600"/>
                  </a:gs>
                </a:gsLst>
                <a:lin ang="540000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 sz="1800"/>
              </a:p>
            </p:txBody>
          </p:sp>
        </p:grpSp>
        <p:sp>
          <p:nvSpPr>
            <p:cNvPr id="90169" name="Text Box 57"/>
            <p:cNvSpPr txBox="1">
              <a:spLocks noChangeArrowheads="1"/>
            </p:cNvSpPr>
            <p:nvPr/>
          </p:nvSpPr>
          <p:spPr bwMode="gray">
            <a:xfrm>
              <a:off x="2375" y="2347"/>
              <a:ext cx="1074" cy="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ru-RU" sz="1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Реализация </a:t>
              </a:r>
            </a:p>
            <a:p>
              <a:pPr algn="ctr" eaLnBrk="0" hangingPunct="0">
                <a:defRPr/>
              </a:pPr>
              <a:r>
                <a:rPr lang="ru-RU" sz="18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проекта</a:t>
              </a:r>
              <a:endParaRPr lang="en-US" sz="18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21515" name="Group 58"/>
            <p:cNvGrpSpPr>
              <a:grpSpLocks/>
            </p:cNvGrpSpPr>
            <p:nvPr/>
          </p:nvGrpSpPr>
          <p:grpSpPr bwMode="auto">
            <a:xfrm>
              <a:off x="2640" y="1104"/>
              <a:ext cx="432" cy="415"/>
              <a:chOff x="2640" y="1088"/>
              <a:chExt cx="432" cy="415"/>
            </a:xfrm>
          </p:grpSpPr>
          <p:grpSp>
            <p:nvGrpSpPr>
              <p:cNvPr id="21554" name="Group 59"/>
              <p:cNvGrpSpPr>
                <a:grpSpLocks/>
              </p:cNvGrpSpPr>
              <p:nvPr/>
            </p:nvGrpSpPr>
            <p:grpSpPr bwMode="auto">
              <a:xfrm>
                <a:off x="2640" y="1088"/>
                <a:ext cx="432" cy="415"/>
                <a:chOff x="2016" y="1920"/>
                <a:chExt cx="1680" cy="1680"/>
              </a:xfrm>
            </p:grpSpPr>
            <p:sp>
              <p:nvSpPr>
                <p:cNvPr id="90172" name="Oval 60"/>
                <p:cNvSpPr>
                  <a:spLocks noChangeArrowheads="1"/>
                </p:cNvSpPr>
                <p:nvPr/>
              </p:nvSpPr>
              <p:spPr bwMode="gray">
                <a:xfrm>
                  <a:off x="2015" y="1920"/>
                  <a:ext cx="1682" cy="167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 sz="1800"/>
                </a:p>
              </p:txBody>
            </p:sp>
            <p:sp>
              <p:nvSpPr>
                <p:cNvPr id="21557" name="Freeform 61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958 w 1321"/>
                    <a:gd name="T1" fmla="*/ 62 h 712"/>
                    <a:gd name="T2" fmla="*/ 970 w 1321"/>
                    <a:gd name="T3" fmla="*/ 69 h 712"/>
                    <a:gd name="T4" fmla="*/ 973 w 1321"/>
                    <a:gd name="T5" fmla="*/ 75 h 712"/>
                    <a:gd name="T6" fmla="*/ 968 w 1321"/>
                    <a:gd name="T7" fmla="*/ 81 h 712"/>
                    <a:gd name="T8" fmla="*/ 956 w 1321"/>
                    <a:gd name="T9" fmla="*/ 85 h 712"/>
                    <a:gd name="T10" fmla="*/ 937 w 1321"/>
                    <a:gd name="T11" fmla="*/ 91 h 712"/>
                    <a:gd name="T12" fmla="*/ 912 w 1321"/>
                    <a:gd name="T13" fmla="*/ 94 h 712"/>
                    <a:gd name="T14" fmla="*/ 881 w 1321"/>
                    <a:gd name="T15" fmla="*/ 98 h 712"/>
                    <a:gd name="T16" fmla="*/ 845 w 1321"/>
                    <a:gd name="T17" fmla="*/ 102 h 712"/>
                    <a:gd name="T18" fmla="*/ 804 w 1321"/>
                    <a:gd name="T19" fmla="*/ 105 h 712"/>
                    <a:gd name="T20" fmla="*/ 759 w 1321"/>
                    <a:gd name="T21" fmla="*/ 106 h 712"/>
                    <a:gd name="T22" fmla="*/ 712 w 1321"/>
                    <a:gd name="T23" fmla="*/ 107 h 712"/>
                    <a:gd name="T24" fmla="*/ 660 w 1321"/>
                    <a:gd name="T25" fmla="*/ 110 h 712"/>
                    <a:gd name="T26" fmla="*/ 607 w 1321"/>
                    <a:gd name="T27" fmla="*/ 111 h 712"/>
                    <a:gd name="T28" fmla="*/ 586 w 1321"/>
                    <a:gd name="T29" fmla="*/ 112 h 712"/>
                    <a:gd name="T30" fmla="*/ 351 w 1321"/>
                    <a:gd name="T31" fmla="*/ 112 h 712"/>
                    <a:gd name="T32" fmla="*/ 347 w 1321"/>
                    <a:gd name="T33" fmla="*/ 112 h 712"/>
                    <a:gd name="T34" fmla="*/ 301 w 1321"/>
                    <a:gd name="T35" fmla="*/ 111 h 712"/>
                    <a:gd name="T36" fmla="*/ 257 w 1321"/>
                    <a:gd name="T37" fmla="*/ 110 h 712"/>
                    <a:gd name="T38" fmla="*/ 215 w 1321"/>
                    <a:gd name="T39" fmla="*/ 109 h 712"/>
                    <a:gd name="T40" fmla="*/ 174 w 1321"/>
                    <a:gd name="T41" fmla="*/ 106 h 712"/>
                    <a:gd name="T42" fmla="*/ 137 w 1321"/>
                    <a:gd name="T43" fmla="*/ 106 h 712"/>
                    <a:gd name="T44" fmla="*/ 106 w 1321"/>
                    <a:gd name="T45" fmla="*/ 103 h 712"/>
                    <a:gd name="T46" fmla="*/ 74 w 1321"/>
                    <a:gd name="T47" fmla="*/ 101 h 712"/>
                    <a:gd name="T48" fmla="*/ 51 w 1321"/>
                    <a:gd name="T49" fmla="*/ 99 h 712"/>
                    <a:gd name="T50" fmla="*/ 26 w 1321"/>
                    <a:gd name="T51" fmla="*/ 94 h 712"/>
                    <a:gd name="T52" fmla="*/ 18 w 1321"/>
                    <a:gd name="T53" fmla="*/ 91 h 712"/>
                    <a:gd name="T54" fmla="*/ 6 w 1321"/>
                    <a:gd name="T55" fmla="*/ 87 h 712"/>
                    <a:gd name="T56" fmla="*/ 0 w 1321"/>
                    <a:gd name="T57" fmla="*/ 82 h 712"/>
                    <a:gd name="T58" fmla="*/ 0 w 1321"/>
                    <a:gd name="T59" fmla="*/ 81 h 712"/>
                    <a:gd name="T60" fmla="*/ 4 w 1321"/>
                    <a:gd name="T61" fmla="*/ 75 h 712"/>
                    <a:gd name="T62" fmla="*/ 16 w 1321"/>
                    <a:gd name="T63" fmla="*/ 69 h 712"/>
                    <a:gd name="T64" fmla="*/ 35 w 1321"/>
                    <a:gd name="T65" fmla="*/ 58 h 712"/>
                    <a:gd name="T66" fmla="*/ 70 w 1321"/>
                    <a:gd name="T67" fmla="*/ 47 h 712"/>
                    <a:gd name="T68" fmla="*/ 110 w 1321"/>
                    <a:gd name="T69" fmla="*/ 37 h 712"/>
                    <a:gd name="T70" fmla="*/ 151 w 1321"/>
                    <a:gd name="T71" fmla="*/ 27 h 712"/>
                    <a:gd name="T72" fmla="*/ 199 w 1321"/>
                    <a:gd name="T73" fmla="*/ 19 h 712"/>
                    <a:gd name="T74" fmla="*/ 252 w 1321"/>
                    <a:gd name="T75" fmla="*/ 12 h 712"/>
                    <a:gd name="T76" fmla="*/ 306 w 1321"/>
                    <a:gd name="T77" fmla="*/ 7 h 712"/>
                    <a:gd name="T78" fmla="*/ 367 w 1321"/>
                    <a:gd name="T79" fmla="*/ 4 h 712"/>
                    <a:gd name="T80" fmla="*/ 428 w 1321"/>
                    <a:gd name="T81" fmla="*/ 4 h 712"/>
                    <a:gd name="T82" fmla="*/ 492 w 1321"/>
                    <a:gd name="T83" fmla="*/ 0 h 712"/>
                    <a:gd name="T84" fmla="*/ 492 w 1321"/>
                    <a:gd name="T85" fmla="*/ 0 h 712"/>
                    <a:gd name="T86" fmla="*/ 559 w 1321"/>
                    <a:gd name="T87" fmla="*/ 4 h 712"/>
                    <a:gd name="T88" fmla="*/ 624 w 1321"/>
                    <a:gd name="T89" fmla="*/ 4 h 712"/>
                    <a:gd name="T90" fmla="*/ 687 w 1321"/>
                    <a:gd name="T91" fmla="*/ 8 h 712"/>
                    <a:gd name="T92" fmla="*/ 745 w 1321"/>
                    <a:gd name="T93" fmla="*/ 14 h 712"/>
                    <a:gd name="T94" fmla="*/ 797 w 1321"/>
                    <a:gd name="T95" fmla="*/ 21 h 712"/>
                    <a:gd name="T96" fmla="*/ 846 w 1321"/>
                    <a:gd name="T97" fmla="*/ 30 h 712"/>
                    <a:gd name="T98" fmla="*/ 890 w 1321"/>
                    <a:gd name="T99" fmla="*/ 40 h 712"/>
                    <a:gd name="T100" fmla="*/ 927 w 1321"/>
                    <a:gd name="T101" fmla="*/ 51 h 712"/>
                    <a:gd name="T102" fmla="*/ 958 w 1321"/>
                    <a:gd name="T103" fmla="*/ 62 h 712"/>
                    <a:gd name="T104" fmla="*/ 958 w 1321"/>
                    <a:gd name="T105" fmla="*/ 62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1800"/>
                </a:p>
              </p:txBody>
            </p:sp>
          </p:grpSp>
          <p:sp>
            <p:nvSpPr>
              <p:cNvPr id="90174" name="Text Box 62"/>
              <p:cNvSpPr txBox="1">
                <a:spLocks noChangeArrowheads="1"/>
              </p:cNvSpPr>
              <p:nvPr/>
            </p:nvSpPr>
            <p:spPr bwMode="gray">
              <a:xfrm>
                <a:off x="2726" y="1152"/>
                <a:ext cx="124" cy="3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endParaRPr lang="en-US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21516" name="Group 63"/>
            <p:cNvGrpSpPr>
              <a:grpSpLocks/>
            </p:cNvGrpSpPr>
            <p:nvPr/>
          </p:nvGrpSpPr>
          <p:grpSpPr bwMode="auto">
            <a:xfrm>
              <a:off x="2236" y="3191"/>
              <a:ext cx="201" cy="176"/>
              <a:chOff x="2236" y="3191"/>
              <a:chExt cx="201" cy="176"/>
            </a:xfrm>
          </p:grpSpPr>
          <p:sp>
            <p:nvSpPr>
              <p:cNvPr id="21552" name="Oval 64"/>
              <p:cNvSpPr>
                <a:spLocks noChangeArrowheads="1"/>
              </p:cNvSpPr>
              <p:nvPr/>
            </p:nvSpPr>
            <p:spPr bwMode="gray">
              <a:xfrm rot="-3372907">
                <a:off x="2237" y="3284"/>
                <a:ext cx="82" cy="88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22446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21553" name="Oval 65"/>
              <p:cNvSpPr>
                <a:spLocks noChangeArrowheads="1"/>
              </p:cNvSpPr>
              <p:nvPr/>
            </p:nvSpPr>
            <p:spPr bwMode="gray">
              <a:xfrm rot="-3372907">
                <a:off x="2352" y="3196"/>
                <a:ext cx="80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rgbClr val="22446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</p:grpSp>
        <p:grpSp>
          <p:nvGrpSpPr>
            <p:cNvPr id="21517" name="Group 66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1824" y="3357"/>
              <a:chExt cx="432" cy="432"/>
            </a:xfrm>
          </p:grpSpPr>
          <p:grpSp>
            <p:nvGrpSpPr>
              <p:cNvPr id="21548" name="Group 67"/>
              <p:cNvGrpSpPr>
                <a:grpSpLocks/>
              </p:cNvGrpSpPr>
              <p:nvPr/>
            </p:nvGrpSpPr>
            <p:grpSpPr bwMode="auto">
              <a:xfrm>
                <a:off x="1824" y="3357"/>
                <a:ext cx="432" cy="432"/>
                <a:chOff x="2016" y="1920"/>
                <a:chExt cx="1680" cy="1680"/>
              </a:xfrm>
            </p:grpSpPr>
            <p:sp>
              <p:nvSpPr>
                <p:cNvPr id="90180" name="Oval 68"/>
                <p:cNvSpPr>
                  <a:spLocks noChangeArrowheads="1"/>
                </p:cNvSpPr>
                <p:nvPr/>
              </p:nvSpPr>
              <p:spPr bwMode="gray">
                <a:xfrm>
                  <a:off x="2016" y="1921"/>
                  <a:ext cx="1682" cy="167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 sz="1800"/>
                </a:p>
              </p:txBody>
            </p:sp>
            <p:sp>
              <p:nvSpPr>
                <p:cNvPr id="21551" name="Freeform 6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958 w 1321"/>
                    <a:gd name="T1" fmla="*/ 62 h 712"/>
                    <a:gd name="T2" fmla="*/ 970 w 1321"/>
                    <a:gd name="T3" fmla="*/ 69 h 712"/>
                    <a:gd name="T4" fmla="*/ 973 w 1321"/>
                    <a:gd name="T5" fmla="*/ 75 h 712"/>
                    <a:gd name="T6" fmla="*/ 968 w 1321"/>
                    <a:gd name="T7" fmla="*/ 81 h 712"/>
                    <a:gd name="T8" fmla="*/ 956 w 1321"/>
                    <a:gd name="T9" fmla="*/ 85 h 712"/>
                    <a:gd name="T10" fmla="*/ 937 w 1321"/>
                    <a:gd name="T11" fmla="*/ 91 h 712"/>
                    <a:gd name="T12" fmla="*/ 912 w 1321"/>
                    <a:gd name="T13" fmla="*/ 94 h 712"/>
                    <a:gd name="T14" fmla="*/ 881 w 1321"/>
                    <a:gd name="T15" fmla="*/ 98 h 712"/>
                    <a:gd name="T16" fmla="*/ 845 w 1321"/>
                    <a:gd name="T17" fmla="*/ 102 h 712"/>
                    <a:gd name="T18" fmla="*/ 804 w 1321"/>
                    <a:gd name="T19" fmla="*/ 105 h 712"/>
                    <a:gd name="T20" fmla="*/ 759 w 1321"/>
                    <a:gd name="T21" fmla="*/ 106 h 712"/>
                    <a:gd name="T22" fmla="*/ 712 w 1321"/>
                    <a:gd name="T23" fmla="*/ 107 h 712"/>
                    <a:gd name="T24" fmla="*/ 660 w 1321"/>
                    <a:gd name="T25" fmla="*/ 110 h 712"/>
                    <a:gd name="T26" fmla="*/ 607 w 1321"/>
                    <a:gd name="T27" fmla="*/ 111 h 712"/>
                    <a:gd name="T28" fmla="*/ 586 w 1321"/>
                    <a:gd name="T29" fmla="*/ 112 h 712"/>
                    <a:gd name="T30" fmla="*/ 351 w 1321"/>
                    <a:gd name="T31" fmla="*/ 112 h 712"/>
                    <a:gd name="T32" fmla="*/ 347 w 1321"/>
                    <a:gd name="T33" fmla="*/ 112 h 712"/>
                    <a:gd name="T34" fmla="*/ 301 w 1321"/>
                    <a:gd name="T35" fmla="*/ 111 h 712"/>
                    <a:gd name="T36" fmla="*/ 257 w 1321"/>
                    <a:gd name="T37" fmla="*/ 110 h 712"/>
                    <a:gd name="T38" fmla="*/ 215 w 1321"/>
                    <a:gd name="T39" fmla="*/ 109 h 712"/>
                    <a:gd name="T40" fmla="*/ 174 w 1321"/>
                    <a:gd name="T41" fmla="*/ 106 h 712"/>
                    <a:gd name="T42" fmla="*/ 137 w 1321"/>
                    <a:gd name="T43" fmla="*/ 106 h 712"/>
                    <a:gd name="T44" fmla="*/ 106 w 1321"/>
                    <a:gd name="T45" fmla="*/ 103 h 712"/>
                    <a:gd name="T46" fmla="*/ 74 w 1321"/>
                    <a:gd name="T47" fmla="*/ 101 h 712"/>
                    <a:gd name="T48" fmla="*/ 51 w 1321"/>
                    <a:gd name="T49" fmla="*/ 99 h 712"/>
                    <a:gd name="T50" fmla="*/ 26 w 1321"/>
                    <a:gd name="T51" fmla="*/ 94 h 712"/>
                    <a:gd name="T52" fmla="*/ 18 w 1321"/>
                    <a:gd name="T53" fmla="*/ 91 h 712"/>
                    <a:gd name="T54" fmla="*/ 6 w 1321"/>
                    <a:gd name="T55" fmla="*/ 87 h 712"/>
                    <a:gd name="T56" fmla="*/ 0 w 1321"/>
                    <a:gd name="T57" fmla="*/ 82 h 712"/>
                    <a:gd name="T58" fmla="*/ 0 w 1321"/>
                    <a:gd name="T59" fmla="*/ 81 h 712"/>
                    <a:gd name="T60" fmla="*/ 4 w 1321"/>
                    <a:gd name="T61" fmla="*/ 75 h 712"/>
                    <a:gd name="T62" fmla="*/ 16 w 1321"/>
                    <a:gd name="T63" fmla="*/ 69 h 712"/>
                    <a:gd name="T64" fmla="*/ 35 w 1321"/>
                    <a:gd name="T65" fmla="*/ 58 h 712"/>
                    <a:gd name="T66" fmla="*/ 70 w 1321"/>
                    <a:gd name="T67" fmla="*/ 47 h 712"/>
                    <a:gd name="T68" fmla="*/ 110 w 1321"/>
                    <a:gd name="T69" fmla="*/ 37 h 712"/>
                    <a:gd name="T70" fmla="*/ 151 w 1321"/>
                    <a:gd name="T71" fmla="*/ 27 h 712"/>
                    <a:gd name="T72" fmla="*/ 199 w 1321"/>
                    <a:gd name="T73" fmla="*/ 19 h 712"/>
                    <a:gd name="T74" fmla="*/ 252 w 1321"/>
                    <a:gd name="T75" fmla="*/ 12 h 712"/>
                    <a:gd name="T76" fmla="*/ 306 w 1321"/>
                    <a:gd name="T77" fmla="*/ 7 h 712"/>
                    <a:gd name="T78" fmla="*/ 367 w 1321"/>
                    <a:gd name="T79" fmla="*/ 4 h 712"/>
                    <a:gd name="T80" fmla="*/ 428 w 1321"/>
                    <a:gd name="T81" fmla="*/ 4 h 712"/>
                    <a:gd name="T82" fmla="*/ 492 w 1321"/>
                    <a:gd name="T83" fmla="*/ 0 h 712"/>
                    <a:gd name="T84" fmla="*/ 492 w 1321"/>
                    <a:gd name="T85" fmla="*/ 0 h 712"/>
                    <a:gd name="T86" fmla="*/ 559 w 1321"/>
                    <a:gd name="T87" fmla="*/ 4 h 712"/>
                    <a:gd name="T88" fmla="*/ 624 w 1321"/>
                    <a:gd name="T89" fmla="*/ 4 h 712"/>
                    <a:gd name="T90" fmla="*/ 687 w 1321"/>
                    <a:gd name="T91" fmla="*/ 8 h 712"/>
                    <a:gd name="T92" fmla="*/ 745 w 1321"/>
                    <a:gd name="T93" fmla="*/ 14 h 712"/>
                    <a:gd name="T94" fmla="*/ 797 w 1321"/>
                    <a:gd name="T95" fmla="*/ 21 h 712"/>
                    <a:gd name="T96" fmla="*/ 846 w 1321"/>
                    <a:gd name="T97" fmla="*/ 30 h 712"/>
                    <a:gd name="T98" fmla="*/ 890 w 1321"/>
                    <a:gd name="T99" fmla="*/ 40 h 712"/>
                    <a:gd name="T100" fmla="*/ 927 w 1321"/>
                    <a:gd name="T101" fmla="*/ 51 h 712"/>
                    <a:gd name="T102" fmla="*/ 958 w 1321"/>
                    <a:gd name="T103" fmla="*/ 62 h 712"/>
                    <a:gd name="T104" fmla="*/ 958 w 1321"/>
                    <a:gd name="T105" fmla="*/ 62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1800"/>
                </a:p>
              </p:txBody>
            </p:sp>
          </p:grpSp>
          <p:sp>
            <p:nvSpPr>
              <p:cNvPr id="90182" name="Text Box 70"/>
              <p:cNvSpPr txBox="1">
                <a:spLocks noChangeArrowheads="1"/>
              </p:cNvSpPr>
              <p:nvPr/>
            </p:nvSpPr>
            <p:spPr bwMode="gray">
              <a:xfrm>
                <a:off x="1904" y="3438"/>
                <a:ext cx="124" cy="3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endParaRPr lang="en-US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21518" name="Group 71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3938" y="1968"/>
              <a:chExt cx="430" cy="437"/>
            </a:xfrm>
          </p:grpSpPr>
          <p:grpSp>
            <p:nvGrpSpPr>
              <p:cNvPr id="21544" name="Group 72"/>
              <p:cNvGrpSpPr>
                <a:grpSpLocks/>
              </p:cNvGrpSpPr>
              <p:nvPr/>
            </p:nvGrpSpPr>
            <p:grpSpPr bwMode="auto">
              <a:xfrm>
                <a:off x="3938" y="1968"/>
                <a:ext cx="430" cy="437"/>
                <a:chOff x="2016" y="1920"/>
                <a:chExt cx="1680" cy="1680"/>
              </a:xfrm>
            </p:grpSpPr>
            <p:sp>
              <p:nvSpPr>
                <p:cNvPr id="90185" name="Oval 73"/>
                <p:cNvSpPr>
                  <a:spLocks noChangeArrowheads="1"/>
                </p:cNvSpPr>
                <p:nvPr/>
              </p:nvSpPr>
              <p:spPr bwMode="gray">
                <a:xfrm>
                  <a:off x="2018" y="1921"/>
                  <a:ext cx="1677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6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 sz="1800"/>
                </a:p>
              </p:txBody>
            </p:sp>
            <p:sp>
              <p:nvSpPr>
                <p:cNvPr id="21547" name="Freeform 7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958 w 1321"/>
                    <a:gd name="T1" fmla="*/ 62 h 712"/>
                    <a:gd name="T2" fmla="*/ 970 w 1321"/>
                    <a:gd name="T3" fmla="*/ 69 h 712"/>
                    <a:gd name="T4" fmla="*/ 973 w 1321"/>
                    <a:gd name="T5" fmla="*/ 75 h 712"/>
                    <a:gd name="T6" fmla="*/ 968 w 1321"/>
                    <a:gd name="T7" fmla="*/ 81 h 712"/>
                    <a:gd name="T8" fmla="*/ 956 w 1321"/>
                    <a:gd name="T9" fmla="*/ 85 h 712"/>
                    <a:gd name="T10" fmla="*/ 937 w 1321"/>
                    <a:gd name="T11" fmla="*/ 91 h 712"/>
                    <a:gd name="T12" fmla="*/ 912 w 1321"/>
                    <a:gd name="T13" fmla="*/ 94 h 712"/>
                    <a:gd name="T14" fmla="*/ 881 w 1321"/>
                    <a:gd name="T15" fmla="*/ 98 h 712"/>
                    <a:gd name="T16" fmla="*/ 845 w 1321"/>
                    <a:gd name="T17" fmla="*/ 102 h 712"/>
                    <a:gd name="T18" fmla="*/ 804 w 1321"/>
                    <a:gd name="T19" fmla="*/ 105 h 712"/>
                    <a:gd name="T20" fmla="*/ 759 w 1321"/>
                    <a:gd name="T21" fmla="*/ 106 h 712"/>
                    <a:gd name="T22" fmla="*/ 712 w 1321"/>
                    <a:gd name="T23" fmla="*/ 107 h 712"/>
                    <a:gd name="T24" fmla="*/ 660 w 1321"/>
                    <a:gd name="T25" fmla="*/ 110 h 712"/>
                    <a:gd name="T26" fmla="*/ 607 w 1321"/>
                    <a:gd name="T27" fmla="*/ 111 h 712"/>
                    <a:gd name="T28" fmla="*/ 586 w 1321"/>
                    <a:gd name="T29" fmla="*/ 112 h 712"/>
                    <a:gd name="T30" fmla="*/ 351 w 1321"/>
                    <a:gd name="T31" fmla="*/ 112 h 712"/>
                    <a:gd name="T32" fmla="*/ 347 w 1321"/>
                    <a:gd name="T33" fmla="*/ 112 h 712"/>
                    <a:gd name="T34" fmla="*/ 301 w 1321"/>
                    <a:gd name="T35" fmla="*/ 111 h 712"/>
                    <a:gd name="T36" fmla="*/ 257 w 1321"/>
                    <a:gd name="T37" fmla="*/ 110 h 712"/>
                    <a:gd name="T38" fmla="*/ 215 w 1321"/>
                    <a:gd name="T39" fmla="*/ 109 h 712"/>
                    <a:gd name="T40" fmla="*/ 174 w 1321"/>
                    <a:gd name="T41" fmla="*/ 106 h 712"/>
                    <a:gd name="T42" fmla="*/ 137 w 1321"/>
                    <a:gd name="T43" fmla="*/ 106 h 712"/>
                    <a:gd name="T44" fmla="*/ 106 w 1321"/>
                    <a:gd name="T45" fmla="*/ 103 h 712"/>
                    <a:gd name="T46" fmla="*/ 74 w 1321"/>
                    <a:gd name="T47" fmla="*/ 101 h 712"/>
                    <a:gd name="T48" fmla="*/ 51 w 1321"/>
                    <a:gd name="T49" fmla="*/ 99 h 712"/>
                    <a:gd name="T50" fmla="*/ 26 w 1321"/>
                    <a:gd name="T51" fmla="*/ 94 h 712"/>
                    <a:gd name="T52" fmla="*/ 18 w 1321"/>
                    <a:gd name="T53" fmla="*/ 91 h 712"/>
                    <a:gd name="T54" fmla="*/ 6 w 1321"/>
                    <a:gd name="T55" fmla="*/ 87 h 712"/>
                    <a:gd name="T56" fmla="*/ 0 w 1321"/>
                    <a:gd name="T57" fmla="*/ 82 h 712"/>
                    <a:gd name="T58" fmla="*/ 0 w 1321"/>
                    <a:gd name="T59" fmla="*/ 81 h 712"/>
                    <a:gd name="T60" fmla="*/ 4 w 1321"/>
                    <a:gd name="T61" fmla="*/ 75 h 712"/>
                    <a:gd name="T62" fmla="*/ 16 w 1321"/>
                    <a:gd name="T63" fmla="*/ 69 h 712"/>
                    <a:gd name="T64" fmla="*/ 35 w 1321"/>
                    <a:gd name="T65" fmla="*/ 58 h 712"/>
                    <a:gd name="T66" fmla="*/ 70 w 1321"/>
                    <a:gd name="T67" fmla="*/ 47 h 712"/>
                    <a:gd name="T68" fmla="*/ 110 w 1321"/>
                    <a:gd name="T69" fmla="*/ 37 h 712"/>
                    <a:gd name="T70" fmla="*/ 151 w 1321"/>
                    <a:gd name="T71" fmla="*/ 27 h 712"/>
                    <a:gd name="T72" fmla="*/ 199 w 1321"/>
                    <a:gd name="T73" fmla="*/ 19 h 712"/>
                    <a:gd name="T74" fmla="*/ 252 w 1321"/>
                    <a:gd name="T75" fmla="*/ 12 h 712"/>
                    <a:gd name="T76" fmla="*/ 306 w 1321"/>
                    <a:gd name="T77" fmla="*/ 7 h 712"/>
                    <a:gd name="T78" fmla="*/ 367 w 1321"/>
                    <a:gd name="T79" fmla="*/ 4 h 712"/>
                    <a:gd name="T80" fmla="*/ 428 w 1321"/>
                    <a:gd name="T81" fmla="*/ 4 h 712"/>
                    <a:gd name="T82" fmla="*/ 492 w 1321"/>
                    <a:gd name="T83" fmla="*/ 0 h 712"/>
                    <a:gd name="T84" fmla="*/ 492 w 1321"/>
                    <a:gd name="T85" fmla="*/ 0 h 712"/>
                    <a:gd name="T86" fmla="*/ 559 w 1321"/>
                    <a:gd name="T87" fmla="*/ 4 h 712"/>
                    <a:gd name="T88" fmla="*/ 624 w 1321"/>
                    <a:gd name="T89" fmla="*/ 4 h 712"/>
                    <a:gd name="T90" fmla="*/ 687 w 1321"/>
                    <a:gd name="T91" fmla="*/ 8 h 712"/>
                    <a:gd name="T92" fmla="*/ 745 w 1321"/>
                    <a:gd name="T93" fmla="*/ 14 h 712"/>
                    <a:gd name="T94" fmla="*/ 797 w 1321"/>
                    <a:gd name="T95" fmla="*/ 21 h 712"/>
                    <a:gd name="T96" fmla="*/ 846 w 1321"/>
                    <a:gd name="T97" fmla="*/ 30 h 712"/>
                    <a:gd name="T98" fmla="*/ 890 w 1321"/>
                    <a:gd name="T99" fmla="*/ 40 h 712"/>
                    <a:gd name="T100" fmla="*/ 927 w 1321"/>
                    <a:gd name="T101" fmla="*/ 51 h 712"/>
                    <a:gd name="T102" fmla="*/ 958 w 1321"/>
                    <a:gd name="T103" fmla="*/ 62 h 712"/>
                    <a:gd name="T104" fmla="*/ 958 w 1321"/>
                    <a:gd name="T105" fmla="*/ 62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1800"/>
                </a:p>
              </p:txBody>
            </p:sp>
          </p:grpSp>
          <p:sp>
            <p:nvSpPr>
              <p:cNvPr id="90187" name="Text Box 75"/>
              <p:cNvSpPr txBox="1">
                <a:spLocks noChangeArrowheads="1"/>
              </p:cNvSpPr>
              <p:nvPr/>
            </p:nvSpPr>
            <p:spPr bwMode="gray">
              <a:xfrm>
                <a:off x="4012" y="2026"/>
                <a:ext cx="124" cy="3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endParaRPr lang="en-US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21519" name="Group 76"/>
            <p:cNvGrpSpPr>
              <a:grpSpLocks/>
            </p:cNvGrpSpPr>
            <p:nvPr/>
          </p:nvGrpSpPr>
          <p:grpSpPr bwMode="auto">
            <a:xfrm>
              <a:off x="3552" y="3360"/>
              <a:ext cx="412" cy="392"/>
              <a:chOff x="3552" y="3339"/>
              <a:chExt cx="412" cy="392"/>
            </a:xfrm>
          </p:grpSpPr>
          <p:grpSp>
            <p:nvGrpSpPr>
              <p:cNvPr id="21540" name="Group 77"/>
              <p:cNvGrpSpPr>
                <a:grpSpLocks/>
              </p:cNvGrpSpPr>
              <p:nvPr/>
            </p:nvGrpSpPr>
            <p:grpSpPr bwMode="auto">
              <a:xfrm>
                <a:off x="3552" y="3339"/>
                <a:ext cx="412" cy="392"/>
                <a:chOff x="2016" y="1920"/>
                <a:chExt cx="1680" cy="1680"/>
              </a:xfrm>
            </p:grpSpPr>
            <p:sp>
              <p:nvSpPr>
                <p:cNvPr id="90190" name="Oval 78"/>
                <p:cNvSpPr>
                  <a:spLocks noChangeArrowheads="1"/>
                </p:cNvSpPr>
                <p:nvPr/>
              </p:nvSpPr>
              <p:spPr bwMode="gray">
                <a:xfrm>
                  <a:off x="2016" y="1922"/>
                  <a:ext cx="1681" cy="1676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 sz="1800"/>
                </a:p>
              </p:txBody>
            </p:sp>
            <p:sp>
              <p:nvSpPr>
                <p:cNvPr id="21543" name="Freeform 7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958 w 1321"/>
                    <a:gd name="T1" fmla="*/ 62 h 712"/>
                    <a:gd name="T2" fmla="*/ 970 w 1321"/>
                    <a:gd name="T3" fmla="*/ 69 h 712"/>
                    <a:gd name="T4" fmla="*/ 973 w 1321"/>
                    <a:gd name="T5" fmla="*/ 75 h 712"/>
                    <a:gd name="T6" fmla="*/ 968 w 1321"/>
                    <a:gd name="T7" fmla="*/ 81 h 712"/>
                    <a:gd name="T8" fmla="*/ 956 w 1321"/>
                    <a:gd name="T9" fmla="*/ 85 h 712"/>
                    <a:gd name="T10" fmla="*/ 937 w 1321"/>
                    <a:gd name="T11" fmla="*/ 91 h 712"/>
                    <a:gd name="T12" fmla="*/ 912 w 1321"/>
                    <a:gd name="T13" fmla="*/ 94 h 712"/>
                    <a:gd name="T14" fmla="*/ 881 w 1321"/>
                    <a:gd name="T15" fmla="*/ 98 h 712"/>
                    <a:gd name="T16" fmla="*/ 845 w 1321"/>
                    <a:gd name="T17" fmla="*/ 102 h 712"/>
                    <a:gd name="T18" fmla="*/ 804 w 1321"/>
                    <a:gd name="T19" fmla="*/ 105 h 712"/>
                    <a:gd name="T20" fmla="*/ 759 w 1321"/>
                    <a:gd name="T21" fmla="*/ 106 h 712"/>
                    <a:gd name="T22" fmla="*/ 712 w 1321"/>
                    <a:gd name="T23" fmla="*/ 107 h 712"/>
                    <a:gd name="T24" fmla="*/ 660 w 1321"/>
                    <a:gd name="T25" fmla="*/ 110 h 712"/>
                    <a:gd name="T26" fmla="*/ 607 w 1321"/>
                    <a:gd name="T27" fmla="*/ 111 h 712"/>
                    <a:gd name="T28" fmla="*/ 586 w 1321"/>
                    <a:gd name="T29" fmla="*/ 112 h 712"/>
                    <a:gd name="T30" fmla="*/ 351 w 1321"/>
                    <a:gd name="T31" fmla="*/ 112 h 712"/>
                    <a:gd name="T32" fmla="*/ 347 w 1321"/>
                    <a:gd name="T33" fmla="*/ 112 h 712"/>
                    <a:gd name="T34" fmla="*/ 301 w 1321"/>
                    <a:gd name="T35" fmla="*/ 111 h 712"/>
                    <a:gd name="T36" fmla="*/ 257 w 1321"/>
                    <a:gd name="T37" fmla="*/ 110 h 712"/>
                    <a:gd name="T38" fmla="*/ 215 w 1321"/>
                    <a:gd name="T39" fmla="*/ 109 h 712"/>
                    <a:gd name="T40" fmla="*/ 174 w 1321"/>
                    <a:gd name="T41" fmla="*/ 106 h 712"/>
                    <a:gd name="T42" fmla="*/ 137 w 1321"/>
                    <a:gd name="T43" fmla="*/ 106 h 712"/>
                    <a:gd name="T44" fmla="*/ 106 w 1321"/>
                    <a:gd name="T45" fmla="*/ 103 h 712"/>
                    <a:gd name="T46" fmla="*/ 74 w 1321"/>
                    <a:gd name="T47" fmla="*/ 101 h 712"/>
                    <a:gd name="T48" fmla="*/ 51 w 1321"/>
                    <a:gd name="T49" fmla="*/ 99 h 712"/>
                    <a:gd name="T50" fmla="*/ 26 w 1321"/>
                    <a:gd name="T51" fmla="*/ 94 h 712"/>
                    <a:gd name="T52" fmla="*/ 18 w 1321"/>
                    <a:gd name="T53" fmla="*/ 91 h 712"/>
                    <a:gd name="T54" fmla="*/ 6 w 1321"/>
                    <a:gd name="T55" fmla="*/ 87 h 712"/>
                    <a:gd name="T56" fmla="*/ 0 w 1321"/>
                    <a:gd name="T57" fmla="*/ 82 h 712"/>
                    <a:gd name="T58" fmla="*/ 0 w 1321"/>
                    <a:gd name="T59" fmla="*/ 81 h 712"/>
                    <a:gd name="T60" fmla="*/ 4 w 1321"/>
                    <a:gd name="T61" fmla="*/ 75 h 712"/>
                    <a:gd name="T62" fmla="*/ 16 w 1321"/>
                    <a:gd name="T63" fmla="*/ 69 h 712"/>
                    <a:gd name="T64" fmla="*/ 35 w 1321"/>
                    <a:gd name="T65" fmla="*/ 58 h 712"/>
                    <a:gd name="T66" fmla="*/ 70 w 1321"/>
                    <a:gd name="T67" fmla="*/ 47 h 712"/>
                    <a:gd name="T68" fmla="*/ 110 w 1321"/>
                    <a:gd name="T69" fmla="*/ 37 h 712"/>
                    <a:gd name="T70" fmla="*/ 151 w 1321"/>
                    <a:gd name="T71" fmla="*/ 27 h 712"/>
                    <a:gd name="T72" fmla="*/ 199 w 1321"/>
                    <a:gd name="T73" fmla="*/ 19 h 712"/>
                    <a:gd name="T74" fmla="*/ 252 w 1321"/>
                    <a:gd name="T75" fmla="*/ 12 h 712"/>
                    <a:gd name="T76" fmla="*/ 306 w 1321"/>
                    <a:gd name="T77" fmla="*/ 7 h 712"/>
                    <a:gd name="T78" fmla="*/ 367 w 1321"/>
                    <a:gd name="T79" fmla="*/ 4 h 712"/>
                    <a:gd name="T80" fmla="*/ 428 w 1321"/>
                    <a:gd name="T81" fmla="*/ 4 h 712"/>
                    <a:gd name="T82" fmla="*/ 492 w 1321"/>
                    <a:gd name="T83" fmla="*/ 0 h 712"/>
                    <a:gd name="T84" fmla="*/ 492 w 1321"/>
                    <a:gd name="T85" fmla="*/ 0 h 712"/>
                    <a:gd name="T86" fmla="*/ 559 w 1321"/>
                    <a:gd name="T87" fmla="*/ 4 h 712"/>
                    <a:gd name="T88" fmla="*/ 624 w 1321"/>
                    <a:gd name="T89" fmla="*/ 4 h 712"/>
                    <a:gd name="T90" fmla="*/ 687 w 1321"/>
                    <a:gd name="T91" fmla="*/ 8 h 712"/>
                    <a:gd name="T92" fmla="*/ 745 w 1321"/>
                    <a:gd name="T93" fmla="*/ 14 h 712"/>
                    <a:gd name="T94" fmla="*/ 797 w 1321"/>
                    <a:gd name="T95" fmla="*/ 21 h 712"/>
                    <a:gd name="T96" fmla="*/ 846 w 1321"/>
                    <a:gd name="T97" fmla="*/ 30 h 712"/>
                    <a:gd name="T98" fmla="*/ 890 w 1321"/>
                    <a:gd name="T99" fmla="*/ 40 h 712"/>
                    <a:gd name="T100" fmla="*/ 927 w 1321"/>
                    <a:gd name="T101" fmla="*/ 51 h 712"/>
                    <a:gd name="T102" fmla="*/ 958 w 1321"/>
                    <a:gd name="T103" fmla="*/ 62 h 712"/>
                    <a:gd name="T104" fmla="*/ 958 w 1321"/>
                    <a:gd name="T105" fmla="*/ 62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1800"/>
                </a:p>
              </p:txBody>
            </p:sp>
          </p:grpSp>
          <p:sp>
            <p:nvSpPr>
              <p:cNvPr id="90192" name="Text Box 80"/>
              <p:cNvSpPr txBox="1">
                <a:spLocks noChangeArrowheads="1"/>
              </p:cNvSpPr>
              <p:nvPr/>
            </p:nvSpPr>
            <p:spPr bwMode="gray">
              <a:xfrm>
                <a:off x="3633" y="3363"/>
                <a:ext cx="124" cy="3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endParaRPr lang="en-US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21520" name="Group 81"/>
            <p:cNvGrpSpPr>
              <a:grpSpLocks/>
            </p:cNvGrpSpPr>
            <p:nvPr/>
          </p:nvGrpSpPr>
          <p:grpSpPr bwMode="auto">
            <a:xfrm>
              <a:off x="1508" y="1964"/>
              <a:ext cx="431" cy="433"/>
              <a:chOff x="1508" y="1964"/>
              <a:chExt cx="431" cy="433"/>
            </a:xfrm>
          </p:grpSpPr>
          <p:grpSp>
            <p:nvGrpSpPr>
              <p:cNvPr id="21536" name="Group 82"/>
              <p:cNvGrpSpPr>
                <a:grpSpLocks/>
              </p:cNvGrpSpPr>
              <p:nvPr/>
            </p:nvGrpSpPr>
            <p:grpSpPr bwMode="auto">
              <a:xfrm>
                <a:off x="1508" y="1964"/>
                <a:ext cx="431" cy="433"/>
                <a:chOff x="2096" y="1902"/>
                <a:chExt cx="1678" cy="1683"/>
              </a:xfrm>
            </p:grpSpPr>
            <p:sp>
              <p:nvSpPr>
                <p:cNvPr id="90195" name="Oval 83"/>
                <p:cNvSpPr>
                  <a:spLocks noChangeArrowheads="1"/>
                </p:cNvSpPr>
                <p:nvPr/>
              </p:nvSpPr>
              <p:spPr bwMode="gray">
                <a:xfrm>
                  <a:off x="2095" y="1902"/>
                  <a:ext cx="1680" cy="168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 sz="1800"/>
                </a:p>
              </p:txBody>
            </p:sp>
            <p:sp>
              <p:nvSpPr>
                <p:cNvPr id="21539" name="Freeform 8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958 w 1321"/>
                    <a:gd name="T1" fmla="*/ 62 h 712"/>
                    <a:gd name="T2" fmla="*/ 970 w 1321"/>
                    <a:gd name="T3" fmla="*/ 69 h 712"/>
                    <a:gd name="T4" fmla="*/ 973 w 1321"/>
                    <a:gd name="T5" fmla="*/ 75 h 712"/>
                    <a:gd name="T6" fmla="*/ 968 w 1321"/>
                    <a:gd name="T7" fmla="*/ 81 h 712"/>
                    <a:gd name="T8" fmla="*/ 956 w 1321"/>
                    <a:gd name="T9" fmla="*/ 85 h 712"/>
                    <a:gd name="T10" fmla="*/ 937 w 1321"/>
                    <a:gd name="T11" fmla="*/ 91 h 712"/>
                    <a:gd name="T12" fmla="*/ 912 w 1321"/>
                    <a:gd name="T13" fmla="*/ 94 h 712"/>
                    <a:gd name="T14" fmla="*/ 881 w 1321"/>
                    <a:gd name="T15" fmla="*/ 98 h 712"/>
                    <a:gd name="T16" fmla="*/ 845 w 1321"/>
                    <a:gd name="T17" fmla="*/ 102 h 712"/>
                    <a:gd name="T18" fmla="*/ 804 w 1321"/>
                    <a:gd name="T19" fmla="*/ 105 h 712"/>
                    <a:gd name="T20" fmla="*/ 759 w 1321"/>
                    <a:gd name="T21" fmla="*/ 106 h 712"/>
                    <a:gd name="T22" fmla="*/ 712 w 1321"/>
                    <a:gd name="T23" fmla="*/ 107 h 712"/>
                    <a:gd name="T24" fmla="*/ 660 w 1321"/>
                    <a:gd name="T25" fmla="*/ 110 h 712"/>
                    <a:gd name="T26" fmla="*/ 607 w 1321"/>
                    <a:gd name="T27" fmla="*/ 111 h 712"/>
                    <a:gd name="T28" fmla="*/ 586 w 1321"/>
                    <a:gd name="T29" fmla="*/ 112 h 712"/>
                    <a:gd name="T30" fmla="*/ 351 w 1321"/>
                    <a:gd name="T31" fmla="*/ 112 h 712"/>
                    <a:gd name="T32" fmla="*/ 347 w 1321"/>
                    <a:gd name="T33" fmla="*/ 112 h 712"/>
                    <a:gd name="T34" fmla="*/ 301 w 1321"/>
                    <a:gd name="T35" fmla="*/ 111 h 712"/>
                    <a:gd name="T36" fmla="*/ 257 w 1321"/>
                    <a:gd name="T37" fmla="*/ 110 h 712"/>
                    <a:gd name="T38" fmla="*/ 215 w 1321"/>
                    <a:gd name="T39" fmla="*/ 109 h 712"/>
                    <a:gd name="T40" fmla="*/ 174 w 1321"/>
                    <a:gd name="T41" fmla="*/ 106 h 712"/>
                    <a:gd name="T42" fmla="*/ 137 w 1321"/>
                    <a:gd name="T43" fmla="*/ 106 h 712"/>
                    <a:gd name="T44" fmla="*/ 106 w 1321"/>
                    <a:gd name="T45" fmla="*/ 103 h 712"/>
                    <a:gd name="T46" fmla="*/ 74 w 1321"/>
                    <a:gd name="T47" fmla="*/ 101 h 712"/>
                    <a:gd name="T48" fmla="*/ 51 w 1321"/>
                    <a:gd name="T49" fmla="*/ 99 h 712"/>
                    <a:gd name="T50" fmla="*/ 26 w 1321"/>
                    <a:gd name="T51" fmla="*/ 94 h 712"/>
                    <a:gd name="T52" fmla="*/ 18 w 1321"/>
                    <a:gd name="T53" fmla="*/ 91 h 712"/>
                    <a:gd name="T54" fmla="*/ 6 w 1321"/>
                    <a:gd name="T55" fmla="*/ 87 h 712"/>
                    <a:gd name="T56" fmla="*/ 0 w 1321"/>
                    <a:gd name="T57" fmla="*/ 82 h 712"/>
                    <a:gd name="T58" fmla="*/ 0 w 1321"/>
                    <a:gd name="T59" fmla="*/ 81 h 712"/>
                    <a:gd name="T60" fmla="*/ 4 w 1321"/>
                    <a:gd name="T61" fmla="*/ 75 h 712"/>
                    <a:gd name="T62" fmla="*/ 16 w 1321"/>
                    <a:gd name="T63" fmla="*/ 69 h 712"/>
                    <a:gd name="T64" fmla="*/ 35 w 1321"/>
                    <a:gd name="T65" fmla="*/ 58 h 712"/>
                    <a:gd name="T66" fmla="*/ 70 w 1321"/>
                    <a:gd name="T67" fmla="*/ 47 h 712"/>
                    <a:gd name="T68" fmla="*/ 110 w 1321"/>
                    <a:gd name="T69" fmla="*/ 37 h 712"/>
                    <a:gd name="T70" fmla="*/ 151 w 1321"/>
                    <a:gd name="T71" fmla="*/ 27 h 712"/>
                    <a:gd name="T72" fmla="*/ 199 w 1321"/>
                    <a:gd name="T73" fmla="*/ 19 h 712"/>
                    <a:gd name="T74" fmla="*/ 252 w 1321"/>
                    <a:gd name="T75" fmla="*/ 12 h 712"/>
                    <a:gd name="T76" fmla="*/ 306 w 1321"/>
                    <a:gd name="T77" fmla="*/ 7 h 712"/>
                    <a:gd name="T78" fmla="*/ 367 w 1321"/>
                    <a:gd name="T79" fmla="*/ 4 h 712"/>
                    <a:gd name="T80" fmla="*/ 428 w 1321"/>
                    <a:gd name="T81" fmla="*/ 4 h 712"/>
                    <a:gd name="T82" fmla="*/ 492 w 1321"/>
                    <a:gd name="T83" fmla="*/ 0 h 712"/>
                    <a:gd name="T84" fmla="*/ 492 w 1321"/>
                    <a:gd name="T85" fmla="*/ 0 h 712"/>
                    <a:gd name="T86" fmla="*/ 559 w 1321"/>
                    <a:gd name="T87" fmla="*/ 4 h 712"/>
                    <a:gd name="T88" fmla="*/ 624 w 1321"/>
                    <a:gd name="T89" fmla="*/ 4 h 712"/>
                    <a:gd name="T90" fmla="*/ 687 w 1321"/>
                    <a:gd name="T91" fmla="*/ 8 h 712"/>
                    <a:gd name="T92" fmla="*/ 745 w 1321"/>
                    <a:gd name="T93" fmla="*/ 14 h 712"/>
                    <a:gd name="T94" fmla="*/ 797 w 1321"/>
                    <a:gd name="T95" fmla="*/ 21 h 712"/>
                    <a:gd name="T96" fmla="*/ 846 w 1321"/>
                    <a:gd name="T97" fmla="*/ 30 h 712"/>
                    <a:gd name="T98" fmla="*/ 890 w 1321"/>
                    <a:gd name="T99" fmla="*/ 40 h 712"/>
                    <a:gd name="T100" fmla="*/ 927 w 1321"/>
                    <a:gd name="T101" fmla="*/ 51 h 712"/>
                    <a:gd name="T102" fmla="*/ 958 w 1321"/>
                    <a:gd name="T103" fmla="*/ 62 h 712"/>
                    <a:gd name="T104" fmla="*/ 958 w 1321"/>
                    <a:gd name="T105" fmla="*/ 62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1800"/>
                </a:p>
              </p:txBody>
            </p:sp>
          </p:grpSp>
          <p:sp>
            <p:nvSpPr>
              <p:cNvPr id="90197" name="Text Box 85"/>
              <p:cNvSpPr txBox="1">
                <a:spLocks noChangeArrowheads="1"/>
              </p:cNvSpPr>
              <p:nvPr/>
            </p:nvSpPr>
            <p:spPr bwMode="gray">
              <a:xfrm>
                <a:off x="1572" y="2014"/>
                <a:ext cx="124" cy="3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endParaRPr lang="en-US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sp>
          <p:nvSpPr>
            <p:cNvPr id="21521" name="Oval 86"/>
            <p:cNvSpPr>
              <a:spLocks noChangeArrowheads="1"/>
            </p:cNvSpPr>
            <p:nvPr/>
          </p:nvSpPr>
          <p:spPr bwMode="gray">
            <a:xfrm rot="-3372907">
              <a:off x="3508" y="3260"/>
              <a:ext cx="81" cy="91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939393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21522" name="Oval 87"/>
            <p:cNvSpPr>
              <a:spLocks noChangeArrowheads="1"/>
            </p:cNvSpPr>
            <p:nvPr/>
          </p:nvSpPr>
          <p:spPr bwMode="gray">
            <a:xfrm rot="-3372907">
              <a:off x="3409" y="3163"/>
              <a:ext cx="82" cy="91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939393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grpSp>
          <p:nvGrpSpPr>
            <p:cNvPr id="21523" name="Group 88"/>
            <p:cNvGrpSpPr>
              <a:grpSpLocks/>
            </p:cNvGrpSpPr>
            <p:nvPr/>
          </p:nvGrpSpPr>
          <p:grpSpPr bwMode="auto">
            <a:xfrm>
              <a:off x="1968" y="2256"/>
              <a:ext cx="231" cy="130"/>
              <a:chOff x="2016" y="2304"/>
              <a:chExt cx="231" cy="130"/>
            </a:xfrm>
          </p:grpSpPr>
          <p:sp>
            <p:nvSpPr>
              <p:cNvPr id="21534" name="Oval 89"/>
              <p:cNvSpPr>
                <a:spLocks noChangeArrowheads="1"/>
              </p:cNvSpPr>
              <p:nvPr/>
            </p:nvSpPr>
            <p:spPr bwMode="gray">
              <a:xfrm rot="-3372907">
                <a:off x="2016" y="2309"/>
                <a:ext cx="81" cy="88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rgbClr val="1E5468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21535" name="Oval 90"/>
              <p:cNvSpPr>
                <a:spLocks noChangeArrowheads="1"/>
              </p:cNvSpPr>
              <p:nvPr/>
            </p:nvSpPr>
            <p:spPr bwMode="gray">
              <a:xfrm rot="-3372907">
                <a:off x="2152" y="2355"/>
                <a:ext cx="82" cy="93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rgbClr val="194758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</p:grpSp>
        <p:grpSp>
          <p:nvGrpSpPr>
            <p:cNvPr id="21524" name="Group 91"/>
            <p:cNvGrpSpPr>
              <a:grpSpLocks/>
            </p:cNvGrpSpPr>
            <p:nvPr/>
          </p:nvGrpSpPr>
          <p:grpSpPr bwMode="auto">
            <a:xfrm>
              <a:off x="2832" y="1612"/>
              <a:ext cx="87" cy="260"/>
              <a:chOff x="2832" y="1612"/>
              <a:chExt cx="87" cy="260"/>
            </a:xfrm>
          </p:grpSpPr>
          <p:sp>
            <p:nvSpPr>
              <p:cNvPr id="21532" name="Oval 92"/>
              <p:cNvSpPr>
                <a:spLocks noChangeArrowheads="1"/>
              </p:cNvSpPr>
              <p:nvPr/>
            </p:nvSpPr>
            <p:spPr bwMode="gray">
              <a:xfrm rot="-3372907">
                <a:off x="2828" y="1618"/>
                <a:ext cx="81" cy="88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rgbClr val="38521F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  <p:sp>
            <p:nvSpPr>
              <p:cNvPr id="21533" name="Oval 93"/>
              <p:cNvSpPr>
                <a:spLocks noChangeArrowheads="1"/>
              </p:cNvSpPr>
              <p:nvPr/>
            </p:nvSpPr>
            <p:spPr bwMode="gray">
              <a:xfrm rot="-3372907">
                <a:off x="2827" y="1800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rgbClr val="3C582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sz="1800"/>
              </a:p>
            </p:txBody>
          </p:sp>
        </p:grpSp>
        <p:sp>
          <p:nvSpPr>
            <p:cNvPr id="21525" name="Oval 94"/>
            <p:cNvSpPr>
              <a:spLocks noChangeArrowheads="1"/>
            </p:cNvSpPr>
            <p:nvPr/>
          </p:nvSpPr>
          <p:spPr bwMode="gray">
            <a:xfrm rot="-3372907">
              <a:off x="3759" y="2273"/>
              <a:ext cx="81" cy="91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2F464E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21526" name="Oval 95"/>
            <p:cNvSpPr>
              <a:spLocks noChangeArrowheads="1"/>
            </p:cNvSpPr>
            <p:nvPr/>
          </p:nvSpPr>
          <p:spPr bwMode="gray">
            <a:xfrm rot="-3372907">
              <a:off x="3602" y="2350"/>
              <a:ext cx="82" cy="90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2F464E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sz="1800"/>
            </a:p>
          </p:txBody>
        </p:sp>
        <p:sp>
          <p:nvSpPr>
            <p:cNvPr id="21527" name="Text Box 96"/>
            <p:cNvSpPr txBox="1">
              <a:spLocks noChangeArrowheads="1"/>
            </p:cNvSpPr>
            <p:nvPr/>
          </p:nvSpPr>
          <p:spPr bwMode="auto">
            <a:xfrm>
              <a:off x="288" y="2064"/>
              <a:ext cx="1200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ru-RU" sz="1800"/>
            </a:p>
          </p:txBody>
        </p:sp>
        <p:sp>
          <p:nvSpPr>
            <p:cNvPr id="21528" name="Text Box 97"/>
            <p:cNvSpPr txBox="1">
              <a:spLocks noChangeArrowheads="1"/>
            </p:cNvSpPr>
            <p:nvPr/>
          </p:nvSpPr>
          <p:spPr bwMode="auto">
            <a:xfrm>
              <a:off x="1413" y="716"/>
              <a:ext cx="2665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en-US" sz="1800" b="1" dirty="0"/>
            </a:p>
          </p:txBody>
        </p:sp>
        <p:sp>
          <p:nvSpPr>
            <p:cNvPr id="21529" name="Text Box 98"/>
            <p:cNvSpPr txBox="1">
              <a:spLocks noChangeArrowheads="1"/>
            </p:cNvSpPr>
            <p:nvPr/>
          </p:nvSpPr>
          <p:spPr bwMode="auto">
            <a:xfrm>
              <a:off x="4282" y="978"/>
              <a:ext cx="1538" cy="1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1800" b="1" dirty="0"/>
                <a:t>Проведение акции «Конфетка за сигаретку», приуроченной к Всемирному </a:t>
              </a:r>
              <a:r>
                <a:rPr lang="ru-RU" sz="1800" b="1" dirty="0" smtClean="0"/>
                <a:t>Дню</a:t>
              </a:r>
              <a:r>
                <a:rPr lang="ru-RU" sz="1800" b="1" dirty="0"/>
                <a:t> без табака</a:t>
              </a:r>
              <a:endParaRPr lang="en-US" sz="1800" b="1" dirty="0"/>
            </a:p>
          </p:txBody>
        </p:sp>
        <p:sp>
          <p:nvSpPr>
            <p:cNvPr id="21530" name="Text Box 99"/>
            <p:cNvSpPr txBox="1">
              <a:spLocks noChangeArrowheads="1"/>
            </p:cNvSpPr>
            <p:nvPr/>
          </p:nvSpPr>
          <p:spPr bwMode="auto">
            <a:xfrm>
              <a:off x="-29" y="3114"/>
              <a:ext cx="1874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ru-RU" sz="1800" b="1">
                <a:solidFill>
                  <a:srgbClr val="0C2046"/>
                </a:solidFill>
              </a:endParaRPr>
            </a:p>
          </p:txBody>
        </p:sp>
        <p:sp>
          <p:nvSpPr>
            <p:cNvPr id="21531" name="Text Box 100"/>
            <p:cNvSpPr txBox="1">
              <a:spLocks noChangeArrowheads="1"/>
            </p:cNvSpPr>
            <p:nvPr/>
          </p:nvSpPr>
          <p:spPr bwMode="auto">
            <a:xfrm>
              <a:off x="3623" y="3354"/>
              <a:ext cx="2067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ru-RU" sz="1800"/>
            </a:p>
          </p:txBody>
        </p:sp>
      </p:grpSp>
      <p:sp>
        <p:nvSpPr>
          <p:cNvPr id="21508" name="Text Box 98"/>
          <p:cNvSpPr txBox="1">
            <a:spLocks noChangeArrowheads="1"/>
          </p:cNvSpPr>
          <p:nvPr/>
        </p:nvSpPr>
        <p:spPr bwMode="auto">
          <a:xfrm>
            <a:off x="0" y="1772816"/>
            <a:ext cx="28575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800" b="1" dirty="0"/>
              <a:t>Разработка, изготовление и распространение печатной продукции и оформление информационно-агитационного стенда в виде «говорящей стены»</a:t>
            </a:r>
            <a:r>
              <a:rPr lang="ru-RU" sz="1800" dirty="0"/>
              <a:t> </a:t>
            </a:r>
          </a:p>
          <a:p>
            <a:pPr algn="ctr" eaLnBrk="0" hangingPunct="0"/>
            <a:endParaRPr lang="en-US" sz="1800" b="1" dirty="0"/>
          </a:p>
        </p:txBody>
      </p:sp>
      <p:sp>
        <p:nvSpPr>
          <p:cNvPr id="21509" name="Прямоугольник 56"/>
          <p:cNvSpPr>
            <a:spLocks noChangeArrowheads="1"/>
          </p:cNvSpPr>
          <p:nvPr/>
        </p:nvSpPr>
        <p:spPr bwMode="auto">
          <a:xfrm>
            <a:off x="6156176" y="4293054"/>
            <a:ext cx="278777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Закрашивание противоправных граффити с рекламой интернет-магазинов о продаже запрещенных </a:t>
            </a:r>
            <a:r>
              <a:rPr lang="ru-RU" sz="1800" b="1" dirty="0" smtClean="0"/>
              <a:t>веществ «</a:t>
            </a:r>
            <a:r>
              <a:rPr lang="ru-RU" sz="1800" b="1" dirty="0"/>
              <a:t>Город не раскраска!» </a:t>
            </a:r>
            <a:endParaRPr lang="ru-RU" sz="1800" b="1" dirty="0">
              <a:solidFill>
                <a:srgbClr val="0C2046"/>
              </a:solidFill>
            </a:endParaRPr>
          </a:p>
        </p:txBody>
      </p:sp>
      <p:pic>
        <p:nvPicPr>
          <p:cNvPr id="55" name="Рисунок 54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188640"/>
            <a:ext cx="1816149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Прямоугольник 55"/>
          <p:cNvSpPr/>
          <p:nvPr/>
        </p:nvSpPr>
        <p:spPr>
          <a:xfrm>
            <a:off x="2699792" y="1124744"/>
            <a:ext cx="3744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1">
                    <a:lumMod val="75000"/>
                  </a:schemeClr>
                </a:solidFill>
              </a:rPr>
              <a:t>Организация </a:t>
            </a:r>
            <a:r>
              <a:rPr lang="ru-RU" sz="1800" b="1" dirty="0" err="1">
                <a:solidFill>
                  <a:schemeClr val="tx1">
                    <a:lumMod val="75000"/>
                  </a:schemeClr>
                </a:solidFill>
              </a:rPr>
              <a:t>видеолектория</a:t>
            </a:r>
            <a:r>
              <a:rPr lang="ru-RU" sz="1800" b="1" dirty="0">
                <a:solidFill>
                  <a:schemeClr val="tx1">
                    <a:lumMod val="75000"/>
                  </a:schemeClr>
                </a:solidFill>
              </a:rPr>
              <a:t> для подростков с</a:t>
            </a:r>
            <a:r>
              <a:rPr lang="ru-RU" sz="1800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tx1">
                    <a:lumMod val="75000"/>
                  </a:schemeClr>
                </a:solidFill>
              </a:rPr>
              <a:t>представителями автономной некоммерческой организации «Центр профилактики 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</a:rPr>
              <a:t>преступлений» </a:t>
            </a:r>
            <a:endParaRPr lang="ru-RU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0" y="4581128"/>
            <a:ext cx="3203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/>
              <a:t>Организация и проведение туристического </a:t>
            </a:r>
            <a:r>
              <a:rPr lang="ru-RU" sz="1800" b="1" dirty="0" err="1"/>
              <a:t>квеста</a:t>
            </a:r>
            <a:r>
              <a:rPr lang="ru-RU" sz="1800" b="1" dirty="0"/>
              <a:t> и спортивно-оздоровительной игры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" y="116632"/>
            <a:ext cx="4005263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«Молодёжь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958917998"/>
              </p:ext>
            </p:extLst>
          </p:nvPr>
        </p:nvGraphicFramePr>
        <p:xfrm>
          <a:off x="323528" y="1643050"/>
          <a:ext cx="8496622" cy="4586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://krop-zbs.ru/wp-content/uploads/2021/05/zozh-t1920x1200-1024x76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188640"/>
            <a:ext cx="1907704" cy="139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932040" y="2348880"/>
            <a:ext cx="3672408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900" b="1" dirty="0"/>
              <a:t>«Для тех, кто хочет бросить курить»</a:t>
            </a:r>
          </a:p>
          <a:p>
            <a:pPr lvl="0"/>
            <a:r>
              <a:rPr lang="ru-RU" sz="1900" dirty="0"/>
              <a:t>«Почему нельзя курить при детях»</a:t>
            </a:r>
          </a:p>
          <a:p>
            <a:pPr lvl="0"/>
            <a:r>
              <a:rPr lang="ru-RU" sz="1900" b="1" dirty="0"/>
              <a:t>«Да - котикам, нет - наркотикам!»</a:t>
            </a:r>
          </a:p>
          <a:p>
            <a:pPr lvl="0"/>
            <a:r>
              <a:rPr lang="ru-RU" sz="1900" dirty="0"/>
              <a:t>«Помощь родителям, чьи дети, попали в ядовитую дыру»</a:t>
            </a:r>
          </a:p>
          <a:p>
            <a:pPr lvl="0"/>
            <a:r>
              <a:rPr lang="ru-RU" sz="1900" b="1" dirty="0" smtClean="0"/>
              <a:t>«Мы За </a:t>
            </a:r>
            <a:r>
              <a:rPr lang="ru-RU" sz="1900" b="1" dirty="0"/>
              <a:t>З</a:t>
            </a:r>
            <a:r>
              <a:rPr lang="ru-RU" sz="1900" b="1" dirty="0" smtClean="0"/>
              <a:t>доровый </a:t>
            </a:r>
            <a:r>
              <a:rPr lang="ru-RU" sz="1900" b="1" dirty="0"/>
              <a:t>О</a:t>
            </a:r>
            <a:r>
              <a:rPr lang="ru-RU" sz="1900" b="1" dirty="0" smtClean="0"/>
              <a:t>браз Жизни» и </a:t>
            </a:r>
            <a:r>
              <a:rPr lang="ru-RU" sz="1900" b="1" dirty="0"/>
              <a:t>др.</a:t>
            </a:r>
          </a:p>
        </p:txBody>
      </p:sp>
      <p:pic>
        <p:nvPicPr>
          <p:cNvPr id="9218" name="Picture 2" descr="C:\Users\PANOVA\Desktop\H_UdYzJvQM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56666"/>
            <a:ext cx="2104492" cy="140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PANOVA\Desktop\c72803c3b1cf8319fb5e825f24838c11.jp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764704"/>
            <a:ext cx="1621954" cy="12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PANOVA\Desktop\1571010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4"/>
          <a:stretch/>
        </p:blipFill>
        <p:spPr bwMode="auto">
          <a:xfrm>
            <a:off x="901114" y="1245017"/>
            <a:ext cx="2302734" cy="186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«Молодёжь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IMG_0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268760"/>
            <a:ext cx="4643500" cy="3095666"/>
          </a:xfrm>
          <a:prstGeom prst="rect">
            <a:avLst/>
          </a:prstGeom>
        </p:spPr>
      </p:pic>
      <p:pic>
        <p:nvPicPr>
          <p:cNvPr id="5" name="Рисунок 4" descr="IMG_0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717032"/>
            <a:ext cx="4427984" cy="2951989"/>
          </a:xfrm>
          <a:prstGeom prst="rect">
            <a:avLst/>
          </a:prstGeom>
        </p:spPr>
      </p:pic>
      <p:pic>
        <p:nvPicPr>
          <p:cNvPr id="7" name="Рисунок 6" descr="https://storage.wuzzup.ru/lg/2016/11/23/antitabchnaya-reklama25.jpg"/>
          <p:cNvPicPr/>
          <p:nvPr/>
        </p:nvPicPr>
        <p:blipFill>
          <a:blip r:embed="rId4" cstate="print"/>
          <a:srcRect b="66350"/>
          <a:stretch>
            <a:fillRect/>
          </a:stretch>
        </p:blipFill>
        <p:spPr bwMode="auto">
          <a:xfrm>
            <a:off x="755576" y="4437112"/>
            <a:ext cx="325792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4" name="Picture 2" descr="https://www.culture.ru/storage/images/8c422736a22f463bf26506650c39edda/6835c5289ec90c4c75d9be367cde24ca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412776"/>
            <a:ext cx="4320479" cy="2160240"/>
          </a:xfrm>
          <a:prstGeom prst="rect">
            <a:avLst/>
          </a:prstGeom>
          <a:noFill/>
        </p:spPr>
      </p:pic>
      <p:pic>
        <p:nvPicPr>
          <p:cNvPr id="9" name="Рисунок 8" descr="http://krop-zbs.ru/wp-content/uploads/2021/05/zozh-t1920x1200-1024x76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328" y="116632"/>
            <a:ext cx="1312093" cy="111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 noChangeArrowheads="1"/>
          </p:cNvSpPr>
          <p:nvPr/>
        </p:nvSpPr>
        <p:spPr bwMode="white">
          <a:xfrm>
            <a:off x="428625" y="1428750"/>
            <a:ext cx="82296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39725" indent="-339725" algn="ctr">
              <a:lnSpc>
                <a:spcPct val="93000"/>
              </a:lnSpc>
              <a:spcBef>
                <a:spcPts val="800"/>
              </a:spcBef>
              <a:buFont typeface="Arial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6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white">
          <a:xfrm>
            <a:off x="0" y="0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400" b="1" dirty="0">
                <a:solidFill>
                  <a:schemeClr val="tx2"/>
                </a:solidFill>
              </a:rPr>
              <a:t>             </a:t>
            </a:r>
            <a:r>
              <a:rPr lang="ru-RU" sz="24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400" b="1" u="sng" dirty="0">
                <a:solidFill>
                  <a:schemeClr val="tx2"/>
                </a:solidFill>
              </a:rPr>
              <a:t>«Молодёжь </a:t>
            </a:r>
            <a:r>
              <a:rPr lang="ru-RU" sz="2400" b="1" u="sng" dirty="0" smtClean="0">
                <a:solidFill>
                  <a:schemeClr val="tx2"/>
                </a:solidFill>
              </a:rPr>
              <a:t>за </a:t>
            </a:r>
            <a:r>
              <a:rPr lang="ru-RU" sz="2400" b="1" u="sng" dirty="0">
                <a:solidFill>
                  <a:schemeClr val="tx2"/>
                </a:solidFill>
              </a:rPr>
              <a:t>ЗОЖ»</a:t>
            </a:r>
            <a:endParaRPr lang="en-US" sz="2400" b="1" u="sng" dirty="0">
              <a:solidFill>
                <a:schemeClr val="tx2"/>
              </a:solidFill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gray">
          <a:xfrm>
            <a:off x="1043608" y="908720"/>
            <a:ext cx="6552728" cy="144016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ru-RU" sz="2000" b="1" dirty="0"/>
              <a:t>Просветительская, профилактическая</a:t>
            </a:r>
          </a:p>
          <a:p>
            <a:pPr algn="ctr" eaLnBrk="0" hangingPunct="0"/>
            <a:r>
              <a:rPr lang="ru-RU" sz="2000" b="1" dirty="0"/>
              <a:t> деятельность </a:t>
            </a:r>
            <a:r>
              <a:rPr lang="ru-RU" sz="2000" b="1" dirty="0" smtClean="0"/>
              <a:t>по предупреждению </a:t>
            </a:r>
          </a:p>
          <a:p>
            <a:pPr algn="ctr" eaLnBrk="0" hangingPunct="0"/>
            <a:r>
              <a:rPr lang="ru-RU" sz="2000" b="1" dirty="0" err="1" smtClean="0"/>
              <a:t>табакокурения</a:t>
            </a:r>
            <a:r>
              <a:rPr lang="ru-RU" sz="2000" b="1" dirty="0" smtClean="0"/>
              <a:t> и распития спиртных</a:t>
            </a:r>
          </a:p>
          <a:p>
            <a:pPr algn="ctr" eaLnBrk="0" hangingPunct="0"/>
            <a:r>
              <a:rPr lang="ru-RU" sz="2000" b="1" dirty="0" smtClean="0"/>
              <a:t> напитков среди старшеклассников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1" name="Рисунок 10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88640"/>
            <a:ext cx="1312093" cy="111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IMG_20201204_124423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492896"/>
            <a:ext cx="4373928" cy="3280446"/>
          </a:xfrm>
          <a:prstGeom prst="rect">
            <a:avLst/>
          </a:prstGeom>
        </p:spPr>
      </p:pic>
      <p:pic>
        <p:nvPicPr>
          <p:cNvPr id="9" name="Рисунок 8" descr="IMG-20201127-WA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496" y="2492896"/>
            <a:ext cx="4373928" cy="3280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«Молодёжь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pic>
        <p:nvPicPr>
          <p:cNvPr id="6" name="Рисунок 5" descr="IMG_20201204_1145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2708920"/>
            <a:ext cx="4704523" cy="3528392"/>
          </a:xfrm>
          <a:prstGeom prst="rect">
            <a:avLst/>
          </a:prstGeom>
        </p:spPr>
      </p:pic>
      <p:pic>
        <p:nvPicPr>
          <p:cNvPr id="8" name="Рисунок 7" descr="IMG_20201204_1146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340768"/>
            <a:ext cx="3960440" cy="2970330"/>
          </a:xfrm>
          <a:prstGeom prst="rect">
            <a:avLst/>
          </a:prstGeom>
        </p:spPr>
      </p:pic>
      <p:pic>
        <p:nvPicPr>
          <p:cNvPr id="10" name="Рисунок 9" descr="http://krop-zbs.ru/wp-content/uploads/2021/05/zozh-t1920x1200-1024x76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88640"/>
            <a:ext cx="210418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«Молодёжь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2267744" y="1124744"/>
            <a:ext cx="4896544" cy="1152128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ru-RU" sz="2000" b="1" dirty="0"/>
              <a:t>Массовый </a:t>
            </a:r>
            <a:r>
              <a:rPr lang="ru-RU" sz="2000" b="1" dirty="0" smtClean="0"/>
              <a:t>охват подростков </a:t>
            </a:r>
          </a:p>
          <a:p>
            <a:pPr algn="ctr" eaLnBrk="0" hangingPunct="0"/>
            <a:r>
              <a:rPr lang="ru-RU" sz="2000" b="1" dirty="0" smtClean="0"/>
              <a:t>спортивно-оздоровительными </a:t>
            </a:r>
          </a:p>
          <a:p>
            <a:pPr algn="ctr" eaLnBrk="0" hangingPunct="0"/>
            <a:r>
              <a:rPr lang="ru-RU" sz="2000" b="1" dirty="0" smtClean="0"/>
              <a:t>мероприятиями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528117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IMG_8263.JPG"/>
          <p:cNvPicPr>
            <a:picLocks noChangeAspect="1"/>
          </p:cNvPicPr>
          <p:nvPr/>
        </p:nvPicPr>
        <p:blipFill>
          <a:blip r:embed="rId3" cstate="print"/>
          <a:srcRect b="8696"/>
          <a:stretch>
            <a:fillRect/>
          </a:stretch>
        </p:blipFill>
        <p:spPr>
          <a:xfrm>
            <a:off x="2233738" y="3140968"/>
            <a:ext cx="3588752" cy="2122206"/>
          </a:xfrm>
          <a:prstGeom prst="rect">
            <a:avLst/>
          </a:prstGeom>
        </p:spPr>
      </p:pic>
      <p:pic>
        <p:nvPicPr>
          <p:cNvPr id="10" name="Рисунок 9" descr="IMG_8108.JPG"/>
          <p:cNvPicPr>
            <a:picLocks noChangeAspect="1"/>
          </p:cNvPicPr>
          <p:nvPr/>
        </p:nvPicPr>
        <p:blipFill rotWithShape="1">
          <a:blip r:embed="rId4" cstate="print"/>
          <a:srcRect l="33924"/>
          <a:stretch/>
        </p:blipFill>
        <p:spPr>
          <a:xfrm>
            <a:off x="323528" y="2259884"/>
            <a:ext cx="2015191" cy="2033212"/>
          </a:xfrm>
          <a:prstGeom prst="rect">
            <a:avLst/>
          </a:prstGeom>
        </p:spPr>
      </p:pic>
      <p:pic>
        <p:nvPicPr>
          <p:cNvPr id="9218" name="Picture 2" descr="G:\поход июль 2021\IMG_882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0" r="23649"/>
          <a:stretch/>
        </p:blipFill>
        <p:spPr bwMode="auto">
          <a:xfrm>
            <a:off x="323527" y="4363073"/>
            <a:ext cx="2015191" cy="20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G:\поход июль 2021\IMG_869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7" r="12466"/>
          <a:stretch/>
        </p:blipFill>
        <p:spPr bwMode="auto">
          <a:xfrm rot="16200000">
            <a:off x="5588636" y="2722310"/>
            <a:ext cx="3856786" cy="325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«Молодёжь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2267744" y="1124744"/>
            <a:ext cx="4896544" cy="93610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ru-RU" sz="2000" b="1" dirty="0" smtClean="0"/>
              <a:t>Организация </a:t>
            </a:r>
            <a:r>
              <a:rPr lang="ru-RU" sz="2000" b="1" dirty="0"/>
              <a:t>социальных </a:t>
            </a:r>
            <a:endParaRPr lang="ru-RU" sz="2000" b="1" dirty="0" smtClean="0"/>
          </a:p>
          <a:p>
            <a:pPr algn="ctr" eaLnBrk="0" hangingPunct="0"/>
            <a:r>
              <a:rPr lang="ru-RU" sz="2000" b="1" dirty="0" smtClean="0"/>
              <a:t>акций </a:t>
            </a:r>
            <a:endParaRPr lang="ru-RU" sz="2000" b="1" dirty="0"/>
          </a:p>
        </p:txBody>
      </p:sp>
      <p:pic>
        <p:nvPicPr>
          <p:cNvPr id="5" name="Рисунок 4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528117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IMG_20200910_153642-0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2161031"/>
            <a:ext cx="2660591" cy="1995444"/>
          </a:xfrm>
          <a:prstGeom prst="rect">
            <a:avLst/>
          </a:prstGeom>
        </p:spPr>
      </p:pic>
      <p:pic>
        <p:nvPicPr>
          <p:cNvPr id="16" name="Рисунок 15" descr="IMG_20200910_154000-01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4275094"/>
            <a:ext cx="2690580" cy="2017935"/>
          </a:xfrm>
          <a:prstGeom prst="rect">
            <a:avLst/>
          </a:prstGeom>
        </p:spPr>
      </p:pic>
      <p:pic>
        <p:nvPicPr>
          <p:cNvPr id="17" name="Рисунок 16" descr="R7SR3uSLwY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2631" y="4293095"/>
            <a:ext cx="2678607" cy="2008955"/>
          </a:xfrm>
          <a:prstGeom prst="rect">
            <a:avLst/>
          </a:prstGeom>
        </p:spPr>
      </p:pic>
      <p:sp>
        <p:nvSpPr>
          <p:cNvPr id="9" name="AutoShape 4"/>
          <p:cNvSpPr>
            <a:spLocks noChangeArrowheads="1"/>
          </p:cNvSpPr>
          <p:nvPr/>
        </p:nvSpPr>
        <p:spPr bwMode="gray">
          <a:xfrm>
            <a:off x="611560" y="2348879"/>
            <a:ext cx="3496580" cy="49374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ru-RU" sz="2000" dirty="0"/>
              <a:t>«Город не раскраска!»</a:t>
            </a:r>
            <a:endParaRPr lang="ru-RU" sz="2000" b="1" dirty="0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gray">
          <a:xfrm>
            <a:off x="647361" y="3212976"/>
            <a:ext cx="3496580" cy="49374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ru-RU" sz="2000" dirty="0"/>
              <a:t>«Конфетка за сигаретку»</a:t>
            </a:r>
            <a:endParaRPr lang="ru-RU" sz="2000" b="1" dirty="0"/>
          </a:p>
        </p:txBody>
      </p:sp>
      <p:pic>
        <p:nvPicPr>
          <p:cNvPr id="9218" name="Picture 2" descr="C:\Users\PANOVA\Desktop\Xwt1KsauQu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76805"/>
            <a:ext cx="269016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«Молодёжь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</a:t>
            </a:r>
            <a:r>
              <a:rPr lang="ru-RU" sz="2800" b="1" u="sng" dirty="0" smtClean="0">
                <a:solidFill>
                  <a:schemeClr val="tx2"/>
                </a:solidFill>
              </a:rPr>
              <a:t>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u="sng" dirty="0">
              <a:solidFill>
                <a:schemeClr val="tx2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2267744" y="1124744"/>
            <a:ext cx="4896544" cy="57606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ru-RU" sz="2000" b="1" dirty="0"/>
              <a:t>Достигнутые результаты</a:t>
            </a:r>
          </a:p>
        </p:txBody>
      </p:sp>
      <p:pic>
        <p:nvPicPr>
          <p:cNvPr id="5" name="Рисунок 4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528117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35C3890-0DA1-48AC-8735-24434C62FE13}"/>
              </a:ext>
            </a:extLst>
          </p:cNvPr>
          <p:cNvSpPr/>
          <p:nvPr/>
        </p:nvSpPr>
        <p:spPr>
          <a:xfrm>
            <a:off x="400879" y="1808409"/>
            <a:ext cx="8512892" cy="9005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Повысился </a:t>
            </a:r>
            <a:r>
              <a:rPr lang="ru-RU" dirty="0"/>
              <a:t>уровень знаний о вреде </a:t>
            </a:r>
            <a:r>
              <a:rPr lang="ru-RU" dirty="0" smtClean="0"/>
              <a:t>ПАВ </a:t>
            </a:r>
            <a:r>
              <a:rPr lang="ru-RU" dirty="0"/>
              <a:t>на детский организм, </a:t>
            </a:r>
            <a:r>
              <a:rPr lang="ru-RU" dirty="0" smtClean="0"/>
              <a:t>уровень </a:t>
            </a:r>
            <a:r>
              <a:rPr lang="ru-RU" dirty="0"/>
              <a:t>правовой </a:t>
            </a:r>
            <a:r>
              <a:rPr lang="ru-RU" dirty="0" smtClean="0"/>
              <a:t>грамотности</a:t>
            </a:r>
            <a:endParaRPr lang="ru-RU" dirty="0"/>
          </a:p>
          <a:p>
            <a:pPr algn="ctr"/>
            <a:r>
              <a:rPr lang="ru-RU" b="1" u="sng" dirty="0"/>
              <a:t>10 несовершеннолетних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226C043C-9D75-4553-9E09-B83F01EE3B7F}"/>
              </a:ext>
            </a:extLst>
          </p:cNvPr>
          <p:cNvSpPr/>
          <p:nvPr/>
        </p:nvSpPr>
        <p:spPr>
          <a:xfrm>
            <a:off x="408608" y="2852936"/>
            <a:ext cx="8512892" cy="8374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Сформированы </a:t>
            </a:r>
            <a:r>
              <a:rPr lang="ru-RU" dirty="0"/>
              <a:t>навыки здорового образа жизни и высокоэффективных</a:t>
            </a:r>
          </a:p>
          <a:p>
            <a:pPr algn="ctr"/>
            <a:r>
              <a:rPr lang="ru-RU" dirty="0"/>
              <a:t>поведенческих стратегий и личностных ресурсов у подростков </a:t>
            </a:r>
          </a:p>
          <a:p>
            <a:pPr algn="ctr"/>
            <a:r>
              <a:rPr lang="ru-RU" b="1" u="sng" dirty="0" smtClean="0"/>
              <a:t>117 </a:t>
            </a:r>
            <a:r>
              <a:rPr lang="ru-RU" b="1" u="sng" dirty="0"/>
              <a:t>несовершеннолетних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3A0B98DC-301E-46CC-8DB9-55EEC11D4DA9}"/>
              </a:ext>
            </a:extLst>
          </p:cNvPr>
          <p:cNvSpPr/>
          <p:nvPr/>
        </p:nvSpPr>
        <p:spPr>
          <a:xfrm>
            <a:off x="442791" y="3806610"/>
            <a:ext cx="8512892" cy="72035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Вовлечено в </a:t>
            </a:r>
            <a:r>
              <a:rPr lang="ru-RU" dirty="0" smtClean="0"/>
              <a:t>добровольческие  </a:t>
            </a:r>
            <a:r>
              <a:rPr lang="ru-RU" dirty="0"/>
              <a:t>социальные акции </a:t>
            </a:r>
          </a:p>
          <a:p>
            <a:pPr algn="ctr"/>
            <a:r>
              <a:rPr lang="ru-RU" b="1" u="sng" dirty="0" smtClean="0"/>
              <a:t>20 </a:t>
            </a:r>
            <a:r>
              <a:rPr lang="ru-RU" b="1" u="sng" dirty="0"/>
              <a:t>несовершеннолетних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30CE53A6-388C-41FB-A187-E1FC845F05C7}"/>
              </a:ext>
            </a:extLst>
          </p:cNvPr>
          <p:cNvSpPr/>
          <p:nvPr/>
        </p:nvSpPr>
        <p:spPr>
          <a:xfrm>
            <a:off x="395537" y="4627378"/>
            <a:ext cx="8512892" cy="72035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Приняли активное участие в </a:t>
            </a:r>
            <a:r>
              <a:rPr lang="ru-RU" dirty="0" smtClean="0"/>
              <a:t>туристических </a:t>
            </a:r>
            <a:r>
              <a:rPr lang="ru-RU" dirty="0" smtClean="0"/>
              <a:t>и спортивно-оздоровительных мероприятиях</a:t>
            </a:r>
            <a:endParaRPr lang="ru-RU" dirty="0"/>
          </a:p>
          <a:p>
            <a:pPr algn="ctr"/>
            <a:r>
              <a:rPr lang="ru-RU" b="1" u="sng" dirty="0" smtClean="0"/>
              <a:t>32 </a:t>
            </a:r>
            <a:r>
              <a:rPr lang="ru-RU" b="1" u="sng" dirty="0"/>
              <a:t>несовершеннолетних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4D2C9D84-C09D-4D43-8F27-A6CF3AD02C94}"/>
              </a:ext>
            </a:extLst>
          </p:cNvPr>
          <p:cNvSpPr/>
          <p:nvPr/>
        </p:nvSpPr>
        <p:spPr>
          <a:xfrm>
            <a:off x="443229" y="5445224"/>
            <a:ext cx="8512892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С членами клуба «Виктория» и воспитанниками ГПД проведены интерактивные занятия, тренинги по развитию личностных ресурсов и формированию позитивного мышления у несовершеннолетних</a:t>
            </a:r>
          </a:p>
          <a:p>
            <a:pPr algn="ctr"/>
            <a:r>
              <a:rPr lang="ru-RU" b="1" u="sng" dirty="0" smtClean="0"/>
              <a:t>38 </a:t>
            </a:r>
            <a:r>
              <a:rPr lang="ru-RU" b="1" u="sng" dirty="0"/>
              <a:t>несовершеннолетних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771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ChangeArrowheads="1"/>
          </p:cNvSpPr>
          <p:nvPr/>
        </p:nvSpPr>
        <p:spPr bwMode="white">
          <a:xfrm>
            <a:off x="0" y="188913"/>
            <a:ext cx="88201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dirty="0">
                <a:solidFill>
                  <a:schemeClr val="tx2"/>
                </a:solidFill>
              </a:rPr>
              <a:t>           </a:t>
            </a:r>
            <a:r>
              <a:rPr lang="ru-RU" sz="2800" b="1" u="sng" dirty="0">
                <a:solidFill>
                  <a:schemeClr val="tx2"/>
                </a:solidFill>
              </a:rPr>
              <a:t>Проект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ru-RU" sz="2800" b="1" u="sng" dirty="0">
                <a:solidFill>
                  <a:schemeClr val="tx2"/>
                </a:solidFill>
              </a:rPr>
              <a:t>«Молодёжь </a:t>
            </a:r>
            <a:r>
              <a:rPr lang="ru-RU" sz="2800" b="1" u="sng" dirty="0" smtClean="0">
                <a:solidFill>
                  <a:schemeClr val="tx2"/>
                </a:solidFill>
              </a:rPr>
              <a:t>за</a:t>
            </a:r>
            <a:r>
              <a:rPr lang="ru-RU" sz="2800" b="1" u="sng" dirty="0" smtClean="0">
                <a:solidFill>
                  <a:schemeClr val="tx2"/>
                </a:solidFill>
              </a:rPr>
              <a:t> </a:t>
            </a:r>
            <a:r>
              <a:rPr lang="ru-RU" sz="2800" b="1" u="sng" dirty="0">
                <a:solidFill>
                  <a:schemeClr val="tx2"/>
                </a:solidFill>
              </a:rPr>
              <a:t>ЗОЖ»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7" name="Рисунок 6" descr="http://krop-zbs.ru/wp-content/uploads/2021/05/zozh-t1920x1200-1024x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88640"/>
            <a:ext cx="145610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MG-3aded4dd3cbbfa6f982bead22b306bf1-V-0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326100"/>
            <a:ext cx="3563888" cy="2672916"/>
          </a:xfrm>
          <a:prstGeom prst="rect">
            <a:avLst/>
          </a:prstGeom>
        </p:spPr>
      </p:pic>
      <p:pic>
        <p:nvPicPr>
          <p:cNvPr id="30722" name="Picture 2" descr="https://phonoteka.org/uploads/posts/2021-06/1622656861_8-phonoteka_org-p-arti-sport-zozh-krasivo-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6680" y="3645024"/>
            <a:ext cx="2194661" cy="2808312"/>
          </a:xfrm>
          <a:prstGeom prst="rect">
            <a:avLst/>
          </a:prstGeom>
          <a:noFill/>
        </p:spPr>
      </p:pic>
      <p:pic>
        <p:nvPicPr>
          <p:cNvPr id="30724" name="Picture 4" descr="https://avatars.mds.yandex.net/get-zen_doc/3630864/pub_606da8d661a64e08aee3eb82_606dacc2e2daae299007802d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377539"/>
            <a:ext cx="2893572" cy="2088232"/>
          </a:xfrm>
          <a:prstGeom prst="rect">
            <a:avLst/>
          </a:prstGeom>
          <a:noFill/>
        </p:spPr>
      </p:pic>
      <p:pic>
        <p:nvPicPr>
          <p:cNvPr id="9" name="Picture 3" descr="D:\Кибардина Н.А\фото\IMG_20200917_1622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2606860"/>
            <a:ext cx="2088232" cy="2784311"/>
          </a:xfrm>
          <a:prstGeom prst="rect">
            <a:avLst/>
          </a:prstGeom>
          <a:noFill/>
        </p:spPr>
      </p:pic>
      <p:pic>
        <p:nvPicPr>
          <p:cNvPr id="10" name="Picture 2" descr="D:\Кибардина Н.А\фото\IMG_00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0312" y="4038160"/>
            <a:ext cx="3591120" cy="255870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ОЖ">
  <a:themeElements>
    <a:clrScheme name="sample 3">
      <a:dk1>
        <a:srgbClr val="18418C"/>
      </a:dk1>
      <a:lt1>
        <a:srgbClr val="FFFFFF"/>
      </a:lt1>
      <a:dk2>
        <a:srgbClr val="FFFFE7"/>
      </a:dk2>
      <a:lt2>
        <a:srgbClr val="DDDDDD"/>
      </a:lt2>
      <a:accent1>
        <a:srgbClr val="3492B4"/>
      </a:accent1>
      <a:accent2>
        <a:srgbClr val="7CB444"/>
      </a:accent2>
      <a:accent3>
        <a:srgbClr val="FFFFFF"/>
      </a:accent3>
      <a:accent4>
        <a:srgbClr val="133677"/>
      </a:accent4>
      <a:accent5>
        <a:srgbClr val="AEC7D6"/>
      </a:accent5>
      <a:accent6>
        <a:srgbClr val="70A33D"/>
      </a:accent6>
      <a:hlink>
        <a:srgbClr val="6A9EB0"/>
      </a:hlink>
      <a:folHlink>
        <a:srgbClr val="336699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66"/>
        </a:dk1>
        <a:lt1>
          <a:srgbClr val="FFFFFF"/>
        </a:lt1>
        <a:dk2>
          <a:srgbClr val="FFFFFF"/>
        </a:dk2>
        <a:lt2>
          <a:srgbClr val="B2B2B2"/>
        </a:lt2>
        <a:accent1>
          <a:srgbClr val="C0D070"/>
        </a:accent1>
        <a:accent2>
          <a:srgbClr val="0099CC"/>
        </a:accent2>
        <a:accent3>
          <a:srgbClr val="FFFFFF"/>
        </a:accent3>
        <a:accent4>
          <a:srgbClr val="000056"/>
        </a:accent4>
        <a:accent5>
          <a:srgbClr val="DCE4BB"/>
        </a:accent5>
        <a:accent6>
          <a:srgbClr val="008AB9"/>
        </a:accent6>
        <a:hlink>
          <a:srgbClr val="CA9938"/>
        </a:hlink>
        <a:folHlink>
          <a:srgbClr val="166A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66"/>
        </a:dk1>
        <a:lt1>
          <a:srgbClr val="FFFFFF"/>
        </a:lt1>
        <a:dk2>
          <a:srgbClr val="FFFFE7"/>
        </a:dk2>
        <a:lt2>
          <a:srgbClr val="B2B2B2"/>
        </a:lt2>
        <a:accent1>
          <a:srgbClr val="6D77BF"/>
        </a:accent1>
        <a:accent2>
          <a:srgbClr val="FF9966"/>
        </a:accent2>
        <a:accent3>
          <a:srgbClr val="FFFFFF"/>
        </a:accent3>
        <a:accent4>
          <a:srgbClr val="000056"/>
        </a:accent4>
        <a:accent5>
          <a:srgbClr val="BABDDC"/>
        </a:accent5>
        <a:accent6>
          <a:srgbClr val="E78A5C"/>
        </a:accent6>
        <a:hlink>
          <a:srgbClr val="A959A1"/>
        </a:hlink>
        <a:folHlink>
          <a:srgbClr val="3AAB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8418C"/>
        </a:dk1>
        <a:lt1>
          <a:srgbClr val="FFFFFF"/>
        </a:lt1>
        <a:dk2>
          <a:srgbClr val="FFFFE7"/>
        </a:dk2>
        <a:lt2>
          <a:srgbClr val="DDDDDD"/>
        </a:lt2>
        <a:accent1>
          <a:srgbClr val="3492B4"/>
        </a:accent1>
        <a:accent2>
          <a:srgbClr val="7CB444"/>
        </a:accent2>
        <a:accent3>
          <a:srgbClr val="FFFFFF"/>
        </a:accent3>
        <a:accent4>
          <a:srgbClr val="133677"/>
        </a:accent4>
        <a:accent5>
          <a:srgbClr val="AEC7D6"/>
        </a:accent5>
        <a:accent6>
          <a:srgbClr val="70A33D"/>
        </a:accent6>
        <a:hlink>
          <a:srgbClr val="6A9EB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cdb2004c006l">
  <a:themeElements>
    <a:clrScheme name="sample 3">
      <a:dk1>
        <a:srgbClr val="18418C"/>
      </a:dk1>
      <a:lt1>
        <a:srgbClr val="FFFFFF"/>
      </a:lt1>
      <a:dk2>
        <a:srgbClr val="FFFFE7"/>
      </a:dk2>
      <a:lt2>
        <a:srgbClr val="DDDDDD"/>
      </a:lt2>
      <a:accent1>
        <a:srgbClr val="3492B4"/>
      </a:accent1>
      <a:accent2>
        <a:srgbClr val="7CB444"/>
      </a:accent2>
      <a:accent3>
        <a:srgbClr val="FFFFFF"/>
      </a:accent3>
      <a:accent4>
        <a:srgbClr val="133677"/>
      </a:accent4>
      <a:accent5>
        <a:srgbClr val="AEC7D6"/>
      </a:accent5>
      <a:accent6>
        <a:srgbClr val="70A33D"/>
      </a:accent6>
      <a:hlink>
        <a:srgbClr val="6A9EB0"/>
      </a:hlink>
      <a:folHlink>
        <a:srgbClr val="336699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66"/>
        </a:dk1>
        <a:lt1>
          <a:srgbClr val="FFFFFF"/>
        </a:lt1>
        <a:dk2>
          <a:srgbClr val="FFFFFF"/>
        </a:dk2>
        <a:lt2>
          <a:srgbClr val="B2B2B2"/>
        </a:lt2>
        <a:accent1>
          <a:srgbClr val="C0D070"/>
        </a:accent1>
        <a:accent2>
          <a:srgbClr val="0099CC"/>
        </a:accent2>
        <a:accent3>
          <a:srgbClr val="FFFFFF"/>
        </a:accent3>
        <a:accent4>
          <a:srgbClr val="000056"/>
        </a:accent4>
        <a:accent5>
          <a:srgbClr val="DCE4BB"/>
        </a:accent5>
        <a:accent6>
          <a:srgbClr val="008AB9"/>
        </a:accent6>
        <a:hlink>
          <a:srgbClr val="CA9938"/>
        </a:hlink>
        <a:folHlink>
          <a:srgbClr val="166A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66"/>
        </a:dk1>
        <a:lt1>
          <a:srgbClr val="FFFFFF"/>
        </a:lt1>
        <a:dk2>
          <a:srgbClr val="FFFFE7"/>
        </a:dk2>
        <a:lt2>
          <a:srgbClr val="B2B2B2"/>
        </a:lt2>
        <a:accent1>
          <a:srgbClr val="6D77BF"/>
        </a:accent1>
        <a:accent2>
          <a:srgbClr val="FF9966"/>
        </a:accent2>
        <a:accent3>
          <a:srgbClr val="FFFFFF"/>
        </a:accent3>
        <a:accent4>
          <a:srgbClr val="000056"/>
        </a:accent4>
        <a:accent5>
          <a:srgbClr val="BABDDC"/>
        </a:accent5>
        <a:accent6>
          <a:srgbClr val="E78A5C"/>
        </a:accent6>
        <a:hlink>
          <a:srgbClr val="A959A1"/>
        </a:hlink>
        <a:folHlink>
          <a:srgbClr val="3AAB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8418C"/>
        </a:dk1>
        <a:lt1>
          <a:srgbClr val="FFFFFF"/>
        </a:lt1>
        <a:dk2>
          <a:srgbClr val="FFFFE7"/>
        </a:dk2>
        <a:lt2>
          <a:srgbClr val="DDDDDD"/>
        </a:lt2>
        <a:accent1>
          <a:srgbClr val="3492B4"/>
        </a:accent1>
        <a:accent2>
          <a:srgbClr val="7CB444"/>
        </a:accent2>
        <a:accent3>
          <a:srgbClr val="FFFFFF"/>
        </a:accent3>
        <a:accent4>
          <a:srgbClr val="133677"/>
        </a:accent4>
        <a:accent5>
          <a:srgbClr val="AEC7D6"/>
        </a:accent5>
        <a:accent6>
          <a:srgbClr val="70A33D"/>
        </a:accent6>
        <a:hlink>
          <a:srgbClr val="6A9EB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_cdb2004c006l">
  <a:themeElements>
    <a:clrScheme name="sample 3">
      <a:dk1>
        <a:srgbClr val="18418C"/>
      </a:dk1>
      <a:lt1>
        <a:srgbClr val="FFFFFF"/>
      </a:lt1>
      <a:dk2>
        <a:srgbClr val="FFFFE7"/>
      </a:dk2>
      <a:lt2>
        <a:srgbClr val="DDDDDD"/>
      </a:lt2>
      <a:accent1>
        <a:srgbClr val="3492B4"/>
      </a:accent1>
      <a:accent2>
        <a:srgbClr val="7CB444"/>
      </a:accent2>
      <a:accent3>
        <a:srgbClr val="FFFFFF"/>
      </a:accent3>
      <a:accent4>
        <a:srgbClr val="133677"/>
      </a:accent4>
      <a:accent5>
        <a:srgbClr val="AEC7D6"/>
      </a:accent5>
      <a:accent6>
        <a:srgbClr val="70A33D"/>
      </a:accent6>
      <a:hlink>
        <a:srgbClr val="6A9EB0"/>
      </a:hlink>
      <a:folHlink>
        <a:srgbClr val="336699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66"/>
        </a:dk1>
        <a:lt1>
          <a:srgbClr val="FFFFFF"/>
        </a:lt1>
        <a:dk2>
          <a:srgbClr val="FFFFFF"/>
        </a:dk2>
        <a:lt2>
          <a:srgbClr val="B2B2B2"/>
        </a:lt2>
        <a:accent1>
          <a:srgbClr val="C0D070"/>
        </a:accent1>
        <a:accent2>
          <a:srgbClr val="0099CC"/>
        </a:accent2>
        <a:accent3>
          <a:srgbClr val="FFFFFF"/>
        </a:accent3>
        <a:accent4>
          <a:srgbClr val="000056"/>
        </a:accent4>
        <a:accent5>
          <a:srgbClr val="DCE4BB"/>
        </a:accent5>
        <a:accent6>
          <a:srgbClr val="008AB9"/>
        </a:accent6>
        <a:hlink>
          <a:srgbClr val="CA9938"/>
        </a:hlink>
        <a:folHlink>
          <a:srgbClr val="166A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66"/>
        </a:dk1>
        <a:lt1>
          <a:srgbClr val="FFFFFF"/>
        </a:lt1>
        <a:dk2>
          <a:srgbClr val="FFFFE7"/>
        </a:dk2>
        <a:lt2>
          <a:srgbClr val="B2B2B2"/>
        </a:lt2>
        <a:accent1>
          <a:srgbClr val="6D77BF"/>
        </a:accent1>
        <a:accent2>
          <a:srgbClr val="FF9966"/>
        </a:accent2>
        <a:accent3>
          <a:srgbClr val="FFFFFF"/>
        </a:accent3>
        <a:accent4>
          <a:srgbClr val="000056"/>
        </a:accent4>
        <a:accent5>
          <a:srgbClr val="BABDDC"/>
        </a:accent5>
        <a:accent6>
          <a:srgbClr val="E78A5C"/>
        </a:accent6>
        <a:hlink>
          <a:srgbClr val="A959A1"/>
        </a:hlink>
        <a:folHlink>
          <a:srgbClr val="3AAB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8418C"/>
        </a:dk1>
        <a:lt1>
          <a:srgbClr val="FFFFFF"/>
        </a:lt1>
        <a:dk2>
          <a:srgbClr val="FFFFE7"/>
        </a:dk2>
        <a:lt2>
          <a:srgbClr val="DDDDDD"/>
        </a:lt2>
        <a:accent1>
          <a:srgbClr val="3492B4"/>
        </a:accent1>
        <a:accent2>
          <a:srgbClr val="7CB444"/>
        </a:accent2>
        <a:accent3>
          <a:srgbClr val="FFFFFF"/>
        </a:accent3>
        <a:accent4>
          <a:srgbClr val="133677"/>
        </a:accent4>
        <a:accent5>
          <a:srgbClr val="AEC7D6"/>
        </a:accent5>
        <a:accent6>
          <a:srgbClr val="70A33D"/>
        </a:accent6>
        <a:hlink>
          <a:srgbClr val="6A9EB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ЗОЖ</Template>
  <TotalTime>706</TotalTime>
  <Words>655</Words>
  <Application>Microsoft Office PowerPoint</Application>
  <PresentationFormat>Экран (4:3)</PresentationFormat>
  <Paragraphs>119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ЗОЖ</vt:lpstr>
      <vt:lpstr>8_cdb2004c006l</vt:lpstr>
      <vt:lpstr>9_cdb2004c006l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PANOVA</cp:lastModifiedBy>
  <cp:revision>41</cp:revision>
  <dcterms:created xsi:type="dcterms:W3CDTF">2012-03-30T06:49:43Z</dcterms:created>
  <dcterms:modified xsi:type="dcterms:W3CDTF">2021-11-12T10:33:32Z</dcterms:modified>
</cp:coreProperties>
</file>